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0"/>
  </p:notesMasterIdLst>
  <p:sldIdLst>
    <p:sldId id="257" r:id="rId2"/>
    <p:sldId id="259" r:id="rId3"/>
    <p:sldId id="260" r:id="rId4"/>
    <p:sldId id="261" r:id="rId5"/>
    <p:sldId id="262" r:id="rId6"/>
    <p:sldId id="276" r:id="rId7"/>
    <p:sldId id="280" r:id="rId8"/>
    <p:sldId id="277" r:id="rId9"/>
    <p:sldId id="278" r:id="rId10"/>
    <p:sldId id="279" r:id="rId11"/>
    <p:sldId id="281" r:id="rId12"/>
    <p:sldId id="282" r:id="rId13"/>
    <p:sldId id="283" r:id="rId14"/>
    <p:sldId id="291" r:id="rId15"/>
    <p:sldId id="292" r:id="rId16"/>
    <p:sldId id="284" r:id="rId17"/>
    <p:sldId id="285" r:id="rId18"/>
    <p:sldId id="286" r:id="rId19"/>
    <p:sldId id="287" r:id="rId20"/>
    <p:sldId id="288" r:id="rId21"/>
    <p:sldId id="289" r:id="rId22"/>
    <p:sldId id="273" r:id="rId23"/>
    <p:sldId id="275" r:id="rId24"/>
    <p:sldId id="264" r:id="rId25"/>
    <p:sldId id="265" r:id="rId26"/>
    <p:sldId id="267" r:id="rId27"/>
    <p:sldId id="269" r:id="rId28"/>
    <p:sldId id="271"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3"/>
    <p:restoredTop sz="92736"/>
  </p:normalViewPr>
  <p:slideViewPr>
    <p:cSldViewPr snapToGrid="0" snapToObjects="1">
      <p:cViewPr varScale="1">
        <p:scale>
          <a:sx n="87" d="100"/>
          <a:sy n="87" d="100"/>
        </p:scale>
        <p:origin x="216" y="5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F31504-B896-DD4B-8B34-E5FA229A4523}" type="datetimeFigureOut">
              <a:rPr lang="en-US" smtClean="0"/>
              <a:t>11/17/20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9B7C60-CF34-304E-9E43-B32A6955DD11}" type="slidenum">
              <a:rPr lang="en-US" smtClean="0"/>
              <a:t>‹#›</a:t>
            </a:fld>
            <a:endParaRPr lang="en-US"/>
          </a:p>
        </p:txBody>
      </p:sp>
    </p:spTree>
    <p:extLst>
      <p:ext uri="{BB962C8B-B14F-4D97-AF65-F5344CB8AC3E}">
        <p14:creationId xmlns:p14="http://schemas.microsoft.com/office/powerpoint/2010/main" val="1242844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379B7C60-CF34-304E-9E43-B32A6955DD11}" type="slidenum">
              <a:rPr lang="en-US" smtClean="0"/>
              <a:t>9</a:t>
            </a:fld>
            <a:endParaRPr lang="en-US"/>
          </a:p>
        </p:txBody>
      </p:sp>
    </p:spTree>
    <p:extLst>
      <p:ext uri="{BB962C8B-B14F-4D97-AF65-F5344CB8AC3E}">
        <p14:creationId xmlns:p14="http://schemas.microsoft.com/office/powerpoint/2010/main" val="1141437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3B7E621-C624-FE42-9380-5FFED77004A2}" type="datetimeFigureOut">
              <a:rPr lang="en-US" smtClean="0"/>
              <a:t>11/17/20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4B7FDB-3D0D-E74B-A279-9A89635750D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B7E621-C624-FE42-9380-5FFED77004A2}" type="datetimeFigureOut">
              <a:rPr lang="en-US" smtClean="0"/>
              <a:t>11/17/20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B7FDB-3D0D-E74B-A279-9A89635750D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B7E621-C624-FE42-9380-5FFED77004A2}" type="datetimeFigureOut">
              <a:rPr lang="en-US" smtClean="0"/>
              <a:t>11/17/20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B7FDB-3D0D-E74B-A279-9A89635750D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3B7E621-C624-FE42-9380-5FFED77004A2}" type="datetimeFigureOut">
              <a:rPr lang="en-US" smtClean="0"/>
              <a:t>11/17/20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4B7FDB-3D0D-E74B-A279-9A89635750D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3B7E621-C624-FE42-9380-5FFED77004A2}" type="datetimeFigureOut">
              <a:rPr lang="en-US" smtClean="0"/>
              <a:t>11/17/20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4B7FDB-3D0D-E74B-A279-9A89635750D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E3B7E621-C624-FE42-9380-5FFED77004A2}" type="datetimeFigureOut">
              <a:rPr lang="en-US" smtClean="0"/>
              <a:t>11/17/20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6E4B7FDB-3D0D-E74B-A279-9A89635750D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3B7E621-C624-FE42-9380-5FFED77004A2}" type="datetimeFigureOut">
              <a:rPr lang="en-US" smtClean="0"/>
              <a:t>11/17/20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4B7FDB-3D0D-E74B-A279-9A89635750DE}"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3B7E621-C624-FE42-9380-5FFED77004A2}" type="datetimeFigureOut">
              <a:rPr lang="en-US" smtClean="0"/>
              <a:t>11/17/20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4B7FDB-3D0D-E74B-A279-9A89635750D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B7E621-C624-FE42-9380-5FFED77004A2}" type="datetimeFigureOut">
              <a:rPr lang="en-US" smtClean="0"/>
              <a:t>11/17/20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4B7FDB-3D0D-E74B-A279-9A89635750D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B7E621-C624-FE42-9380-5FFED77004A2}" type="datetimeFigureOut">
              <a:rPr lang="en-US" smtClean="0"/>
              <a:t>11/17/20</a:t>
            </a:fld>
            <a:endParaRPr lang="en-US"/>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a:p>
        </p:txBody>
      </p:sp>
      <p:sp>
        <p:nvSpPr>
          <p:cNvPr id="7" name="Slide Number Placeholder 6"/>
          <p:cNvSpPr>
            <a:spLocks noGrp="1"/>
          </p:cNvSpPr>
          <p:nvPr>
            <p:ph type="sldNum" sz="quarter" idx="12"/>
          </p:nvPr>
        </p:nvSpPr>
        <p:spPr/>
        <p:txBody>
          <a:bodyPr/>
          <a:lstStyle/>
          <a:p>
            <a:fld id="{6E4B7FDB-3D0D-E74B-A279-9A89635750D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E3B7E621-C624-FE42-9380-5FFED77004A2}" type="datetimeFigureOut">
              <a:rPr lang="en-US" smtClean="0"/>
              <a:t>11/17/20</a:t>
            </a:fld>
            <a:endParaRPr lang="en-US"/>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a:p>
        </p:txBody>
      </p:sp>
      <p:sp>
        <p:nvSpPr>
          <p:cNvPr id="7" name="Slide Number Placeholder 6"/>
          <p:cNvSpPr>
            <a:spLocks noGrp="1"/>
          </p:cNvSpPr>
          <p:nvPr>
            <p:ph type="sldNum" sz="quarter" idx="12"/>
          </p:nvPr>
        </p:nvSpPr>
        <p:spPr/>
        <p:txBody>
          <a:bodyPr/>
          <a:lstStyle/>
          <a:p>
            <a:fld id="{6E4B7FDB-3D0D-E74B-A279-9A89635750D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E3B7E621-C624-FE42-9380-5FFED77004A2}" type="datetimeFigureOut">
              <a:rPr lang="en-US" smtClean="0"/>
              <a:t>11/17/20</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E4B7FDB-3D0D-E74B-A279-9A89635750DE}" type="slidenum">
              <a:rPr lang="en-US" smtClean="0"/>
              <a:t>‹#›</a:t>
            </a:fld>
            <a:endParaRPr lang="en-US"/>
          </a:p>
        </p:txBody>
      </p:sp>
    </p:spTree>
    <p:extLst>
      <p:ext uri="{BB962C8B-B14F-4D97-AF65-F5344CB8AC3E}">
        <p14:creationId xmlns:p14="http://schemas.microsoft.com/office/powerpoint/2010/main" val="18120116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about:blank" TargetMode="External"/><Relationship Id="rId3" Type="http://schemas.openxmlformats.org/officeDocument/2006/relationships/image" Target="../media/image1.tiff"/></Relationships>

</file>

<file path=ppt/slides/_rels/slide24.xml.rels><?xml version="1.0" encoding="UTF-8" standalone="yes"?>
<Relationships xmlns="http://schemas.openxmlformats.org/package/2006/relationships"><Relationship Id="rId3" Type="http://schemas.openxmlformats.org/officeDocument/2006/relationships/hyperlink" Target="about:blank" TargetMode="External"/><Relationship Id="rId4" Type="http://schemas.openxmlformats.org/officeDocument/2006/relationships/hyperlink" Target="about:blank" TargetMode="External"/><Relationship Id="rId5" Type="http://schemas.openxmlformats.org/officeDocument/2006/relationships/hyperlink" Target="about:blank" TargetMode="External"/><Relationship Id="rId6" Type="http://schemas.openxmlformats.org/officeDocument/2006/relationships/hyperlink" Target="about:blank" TargetMode="External"/><Relationship Id="rId1" Type="http://schemas.openxmlformats.org/officeDocument/2006/relationships/slideLayout" Target="../slideLayouts/slideLayout2.xml"/><Relationship Id="rId2" Type="http://schemas.openxmlformats.org/officeDocument/2006/relationships/hyperlink" Target="about:blank"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about:blank" TargetMode="External"/><Relationship Id="rId4" Type="http://schemas.openxmlformats.org/officeDocument/2006/relationships/hyperlink" Target="about:blank" TargetMode="External"/><Relationship Id="rId1" Type="http://schemas.openxmlformats.org/officeDocument/2006/relationships/slideLayout" Target="../slideLayouts/slideLayout2.xml"/><Relationship Id="rId2" Type="http://schemas.openxmlformats.org/officeDocument/2006/relationships/hyperlink" Target="about:blank"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about:blank" TargetMode="External"/><Relationship Id="rId4" Type="http://schemas.openxmlformats.org/officeDocument/2006/relationships/hyperlink" Target="about:blank" TargetMode="External"/><Relationship Id="rId5" Type="http://schemas.openxmlformats.org/officeDocument/2006/relationships/hyperlink" Target="about:blank" TargetMode="External"/><Relationship Id="rId6" Type="http://schemas.openxmlformats.org/officeDocument/2006/relationships/hyperlink" Target="about:blank" TargetMode="External"/><Relationship Id="rId1" Type="http://schemas.openxmlformats.org/officeDocument/2006/relationships/slideLayout" Target="../slideLayouts/slideLayout2.xml"/><Relationship Id="rId2" Type="http://schemas.openxmlformats.org/officeDocument/2006/relationships/hyperlink" Target="about:blank"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about:blank" TargetMode="External"/><Relationship Id="rId3" Type="http://schemas.openxmlformats.org/officeDocument/2006/relationships/hyperlink" Target="about:blank"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presentation will begin shortly</a:t>
            </a:r>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stretch>
            <a:fillRect/>
          </a:stretch>
        </p:blipFill>
        <p:spPr>
          <a:xfrm>
            <a:off x="0" y="5304083"/>
            <a:ext cx="3280492" cy="1553917"/>
          </a:xfrm>
          <a:prstGeom prst="rect">
            <a:avLst/>
          </a:prstGeom>
        </p:spPr>
      </p:pic>
    </p:spTree>
    <p:extLst>
      <p:ext uri="{BB962C8B-B14F-4D97-AF65-F5344CB8AC3E}">
        <p14:creationId xmlns:p14="http://schemas.microsoft.com/office/powerpoint/2010/main" val="13051398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during </a:t>
            </a:r>
            <a:r>
              <a:rPr lang="en-US" dirty="0" err="1" smtClean="0"/>
              <a:t>cbt</a:t>
            </a:r>
            <a:r>
              <a:rPr lang="en-US" dirty="0" smtClean="0"/>
              <a:t>:</a:t>
            </a:r>
            <a:endParaRPr lang="en-US" dirty="0"/>
          </a:p>
        </p:txBody>
      </p:sp>
      <p:sp>
        <p:nvSpPr>
          <p:cNvPr id="3" name="Content Placeholder 2"/>
          <p:cNvSpPr>
            <a:spLocks noGrp="1"/>
          </p:cNvSpPr>
          <p:nvPr>
            <p:ph idx="1"/>
          </p:nvPr>
        </p:nvSpPr>
        <p:spPr/>
        <p:txBody>
          <a:bodyPr/>
          <a:lstStyle/>
          <a:p>
            <a:r>
              <a:rPr lang="en-US" dirty="0" smtClean="0"/>
              <a:t>Goals should be:</a:t>
            </a:r>
          </a:p>
          <a:p>
            <a:r>
              <a:rPr lang="en-US" dirty="0" smtClean="0"/>
              <a:t>Specific</a:t>
            </a:r>
          </a:p>
          <a:p>
            <a:r>
              <a:rPr lang="en-US" dirty="0" smtClean="0"/>
              <a:t>Measurable </a:t>
            </a:r>
          </a:p>
          <a:p>
            <a:r>
              <a:rPr lang="en-US" dirty="0" smtClean="0"/>
              <a:t>Achievable</a:t>
            </a:r>
          </a:p>
          <a:p>
            <a:r>
              <a:rPr lang="en-US" dirty="0" smtClean="0"/>
              <a:t>Realistic</a:t>
            </a:r>
          </a:p>
          <a:p>
            <a:r>
              <a:rPr lang="en-US" dirty="0" smtClean="0"/>
              <a:t>Time-limited</a:t>
            </a:r>
          </a:p>
        </p:txBody>
      </p:sp>
      <p:pic>
        <p:nvPicPr>
          <p:cNvPr id="4" name="Picture 3"/>
          <p:cNvPicPr>
            <a:picLocks noChangeAspect="1"/>
          </p:cNvPicPr>
          <p:nvPr/>
        </p:nvPicPr>
        <p:blipFill>
          <a:blip r:embed="rId2"/>
          <a:stretch>
            <a:fillRect/>
          </a:stretch>
        </p:blipFill>
        <p:spPr>
          <a:xfrm>
            <a:off x="0" y="5304083"/>
            <a:ext cx="3280492" cy="1553917"/>
          </a:xfrm>
          <a:prstGeom prst="rect">
            <a:avLst/>
          </a:prstGeom>
        </p:spPr>
      </p:pic>
    </p:spTree>
    <p:extLst>
      <p:ext uri="{BB962C8B-B14F-4D97-AF65-F5344CB8AC3E}">
        <p14:creationId xmlns:p14="http://schemas.microsoft.com/office/powerpoint/2010/main" val="17843261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a:t>
            </a:r>
            <a:endParaRPr lang="en-US" dirty="0"/>
          </a:p>
        </p:txBody>
      </p:sp>
      <p:sp>
        <p:nvSpPr>
          <p:cNvPr id="3" name="Content Placeholder 2"/>
          <p:cNvSpPr>
            <a:spLocks noGrp="1"/>
          </p:cNvSpPr>
          <p:nvPr>
            <p:ph idx="1"/>
          </p:nvPr>
        </p:nvSpPr>
        <p:spPr/>
        <p:txBody>
          <a:bodyPr/>
          <a:lstStyle/>
          <a:p>
            <a:r>
              <a:rPr lang="en-US" dirty="0" smtClean="0"/>
              <a:t>Now we know that thoughts, </a:t>
            </a:r>
            <a:r>
              <a:rPr lang="en-US" dirty="0" err="1" smtClean="0"/>
              <a:t>behaviours</a:t>
            </a:r>
            <a:r>
              <a:rPr lang="en-US" dirty="0" smtClean="0"/>
              <a:t> and emotions are linked, what might this mean?</a:t>
            </a:r>
          </a:p>
          <a:p>
            <a:r>
              <a:rPr lang="en-US" dirty="0" smtClean="0"/>
              <a:t>It means that how we feel can influence how we behave and how we think.</a:t>
            </a:r>
          </a:p>
          <a:p>
            <a:r>
              <a:rPr lang="en-US" dirty="0" smtClean="0"/>
              <a:t>But it also means that we can get stuck in repetitive cycles.</a:t>
            </a:r>
            <a:endParaRPr lang="en-US" dirty="0"/>
          </a:p>
        </p:txBody>
      </p:sp>
      <p:pic>
        <p:nvPicPr>
          <p:cNvPr id="4" name="Picture 3"/>
          <p:cNvPicPr>
            <a:picLocks noChangeAspect="1"/>
          </p:cNvPicPr>
          <p:nvPr/>
        </p:nvPicPr>
        <p:blipFill>
          <a:blip r:embed="rId2"/>
          <a:stretch>
            <a:fillRect/>
          </a:stretch>
        </p:blipFill>
        <p:spPr>
          <a:xfrm>
            <a:off x="0" y="5304083"/>
            <a:ext cx="3280492" cy="1553917"/>
          </a:xfrm>
          <a:prstGeom prst="rect">
            <a:avLst/>
          </a:prstGeom>
        </p:spPr>
      </p:pic>
    </p:spTree>
    <p:extLst>
      <p:ext uri="{BB962C8B-B14F-4D97-AF65-F5344CB8AC3E}">
        <p14:creationId xmlns:p14="http://schemas.microsoft.com/office/powerpoint/2010/main" val="1340561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Content Placeholder 2"/>
          <p:cNvSpPr>
            <a:spLocks noGrp="1"/>
          </p:cNvSpPr>
          <p:nvPr>
            <p:ph idx="1"/>
          </p:nvPr>
        </p:nvSpPr>
        <p:spPr/>
        <p:txBody>
          <a:bodyPr/>
          <a:lstStyle/>
          <a:p>
            <a:r>
              <a:rPr lang="en-US" dirty="0" smtClean="0"/>
              <a:t>Losing your job is a current issue within the circumstances of COVID that many are facing.</a:t>
            </a:r>
          </a:p>
          <a:p>
            <a:r>
              <a:rPr lang="en-US" dirty="0" smtClean="0"/>
              <a:t>This can lead to a great deal of stress and low mood.</a:t>
            </a:r>
            <a:endParaRPr lang="en-US" dirty="0"/>
          </a:p>
        </p:txBody>
      </p:sp>
      <p:pic>
        <p:nvPicPr>
          <p:cNvPr id="4" name="Picture 3"/>
          <p:cNvPicPr>
            <a:picLocks noChangeAspect="1"/>
          </p:cNvPicPr>
          <p:nvPr/>
        </p:nvPicPr>
        <p:blipFill>
          <a:blip r:embed="rId2"/>
          <a:stretch>
            <a:fillRect/>
          </a:stretch>
        </p:blipFill>
        <p:spPr>
          <a:xfrm>
            <a:off x="0" y="5304083"/>
            <a:ext cx="3280492" cy="1553917"/>
          </a:xfrm>
          <a:prstGeom prst="rect">
            <a:avLst/>
          </a:prstGeom>
        </p:spPr>
      </p:pic>
    </p:spTree>
    <p:extLst>
      <p:ext uri="{BB962C8B-B14F-4D97-AF65-F5344CB8AC3E}">
        <p14:creationId xmlns:p14="http://schemas.microsoft.com/office/powerpoint/2010/main" val="10038234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04650" y="660918"/>
            <a:ext cx="2846808" cy="923330"/>
          </a:xfrm>
          <a:prstGeom prst="rect">
            <a:avLst/>
          </a:prstGeom>
          <a:noFill/>
        </p:spPr>
        <p:txBody>
          <a:bodyPr wrap="square" rtlCol="0">
            <a:spAutoFit/>
          </a:bodyPr>
          <a:lstStyle/>
          <a:p>
            <a:r>
              <a:rPr lang="en-US" dirty="0"/>
              <a:t>VULNERABILITY BELIEFS</a:t>
            </a:r>
          </a:p>
          <a:p>
            <a:r>
              <a:rPr lang="en-US" dirty="0"/>
              <a:t>“I am not good enough”</a:t>
            </a:r>
          </a:p>
          <a:p>
            <a:endParaRPr lang="en-US" dirty="0"/>
          </a:p>
        </p:txBody>
      </p:sp>
      <p:sp>
        <p:nvSpPr>
          <p:cNvPr id="5" name="TextBox 4"/>
          <p:cNvSpPr txBox="1"/>
          <p:nvPr/>
        </p:nvSpPr>
        <p:spPr>
          <a:xfrm>
            <a:off x="4685750" y="1474607"/>
            <a:ext cx="1700213" cy="923330"/>
          </a:xfrm>
          <a:prstGeom prst="rect">
            <a:avLst/>
          </a:prstGeom>
          <a:noFill/>
        </p:spPr>
        <p:txBody>
          <a:bodyPr wrap="square" rtlCol="0">
            <a:spAutoFit/>
          </a:bodyPr>
          <a:lstStyle/>
          <a:p>
            <a:r>
              <a:rPr lang="en-US" dirty="0"/>
              <a:t>TRIGGER</a:t>
            </a:r>
          </a:p>
          <a:p>
            <a:r>
              <a:rPr lang="en-US" dirty="0"/>
              <a:t>Risk of redundancy </a:t>
            </a:r>
          </a:p>
        </p:txBody>
      </p:sp>
      <p:sp>
        <p:nvSpPr>
          <p:cNvPr id="7" name="TextBox 6"/>
          <p:cNvSpPr txBox="1"/>
          <p:nvPr/>
        </p:nvSpPr>
        <p:spPr>
          <a:xfrm>
            <a:off x="8217788" y="3159416"/>
            <a:ext cx="1557338" cy="2031325"/>
          </a:xfrm>
          <a:prstGeom prst="rect">
            <a:avLst/>
          </a:prstGeom>
          <a:noFill/>
        </p:spPr>
        <p:txBody>
          <a:bodyPr wrap="square" rtlCol="0">
            <a:spAutoFit/>
          </a:bodyPr>
          <a:lstStyle/>
          <a:p>
            <a:r>
              <a:rPr lang="en-US" dirty="0"/>
              <a:t>EMOTIONS</a:t>
            </a:r>
          </a:p>
          <a:p>
            <a:r>
              <a:rPr lang="en-US" dirty="0"/>
              <a:t>Low mood, </a:t>
            </a:r>
            <a:r>
              <a:rPr lang="en-US" dirty="0" smtClean="0"/>
              <a:t>Guilt,  Exhaustion,</a:t>
            </a:r>
            <a:endParaRPr lang="en-US" dirty="0"/>
          </a:p>
          <a:p>
            <a:r>
              <a:rPr lang="en-US" dirty="0"/>
              <a:t>Distorted view of self</a:t>
            </a:r>
          </a:p>
          <a:p>
            <a:endParaRPr lang="en-US" dirty="0"/>
          </a:p>
        </p:txBody>
      </p:sp>
      <p:sp>
        <p:nvSpPr>
          <p:cNvPr id="9" name="TextBox 8"/>
          <p:cNvSpPr txBox="1"/>
          <p:nvPr/>
        </p:nvSpPr>
        <p:spPr>
          <a:xfrm>
            <a:off x="1046560" y="3098037"/>
            <a:ext cx="2057400" cy="3139321"/>
          </a:xfrm>
          <a:prstGeom prst="rect">
            <a:avLst/>
          </a:prstGeom>
          <a:noFill/>
        </p:spPr>
        <p:txBody>
          <a:bodyPr wrap="square" rtlCol="0">
            <a:spAutoFit/>
          </a:bodyPr>
          <a:lstStyle/>
          <a:p>
            <a:r>
              <a:rPr lang="en-US" dirty="0"/>
              <a:t>THOUGHTS</a:t>
            </a:r>
          </a:p>
          <a:p>
            <a:endParaRPr lang="en-US" dirty="0"/>
          </a:p>
          <a:p>
            <a:r>
              <a:rPr lang="en-US" dirty="0"/>
              <a:t>“I am worthless”</a:t>
            </a:r>
          </a:p>
          <a:p>
            <a:r>
              <a:rPr lang="en-US" dirty="0"/>
              <a:t>“I am financially struggling” </a:t>
            </a:r>
          </a:p>
          <a:p>
            <a:r>
              <a:rPr lang="en-US" dirty="0"/>
              <a:t>“There is no point”</a:t>
            </a:r>
          </a:p>
          <a:p>
            <a:r>
              <a:rPr lang="en-US" dirty="0"/>
              <a:t>“I don’t enjoy anything anymore”</a:t>
            </a:r>
          </a:p>
          <a:p>
            <a:endParaRPr lang="en-US" dirty="0"/>
          </a:p>
          <a:p>
            <a:endParaRPr lang="en-US" dirty="0"/>
          </a:p>
          <a:p>
            <a:endParaRPr lang="en-US" dirty="0"/>
          </a:p>
        </p:txBody>
      </p:sp>
      <p:sp>
        <p:nvSpPr>
          <p:cNvPr id="10" name="TextBox 9"/>
          <p:cNvSpPr txBox="1"/>
          <p:nvPr/>
        </p:nvSpPr>
        <p:spPr>
          <a:xfrm>
            <a:off x="4249363" y="4242494"/>
            <a:ext cx="2657475" cy="2031325"/>
          </a:xfrm>
          <a:prstGeom prst="rect">
            <a:avLst/>
          </a:prstGeom>
          <a:noFill/>
        </p:spPr>
        <p:txBody>
          <a:bodyPr wrap="square" rtlCol="0">
            <a:spAutoFit/>
          </a:bodyPr>
          <a:lstStyle/>
          <a:p>
            <a:r>
              <a:rPr lang="en-US" dirty="0"/>
              <a:t>BEHAVIOURS</a:t>
            </a:r>
          </a:p>
          <a:p>
            <a:r>
              <a:rPr lang="en-US" dirty="0"/>
              <a:t>Isolate oneself from other, Distant, Socially avoidant, May take more risks, Disturbed sleep,</a:t>
            </a:r>
          </a:p>
          <a:p>
            <a:r>
              <a:rPr lang="en-US" dirty="0" smtClean="0"/>
              <a:t>Argumentative.</a:t>
            </a:r>
            <a:endParaRPr lang="en-US" dirty="0"/>
          </a:p>
          <a:p>
            <a:endParaRPr lang="en-US" dirty="0"/>
          </a:p>
        </p:txBody>
      </p:sp>
      <p:sp>
        <p:nvSpPr>
          <p:cNvPr id="20" name="TextBox 19"/>
          <p:cNvSpPr txBox="1"/>
          <p:nvPr/>
        </p:nvSpPr>
        <p:spPr>
          <a:xfrm>
            <a:off x="1196642" y="6123892"/>
            <a:ext cx="2160337" cy="646331"/>
          </a:xfrm>
          <a:prstGeom prst="rect">
            <a:avLst/>
          </a:prstGeom>
          <a:noFill/>
        </p:spPr>
        <p:txBody>
          <a:bodyPr wrap="square" rtlCol="0">
            <a:spAutoFit/>
          </a:bodyPr>
          <a:lstStyle/>
          <a:p>
            <a:r>
              <a:rPr lang="en-US" dirty="0"/>
              <a:t>Confirmation of beliefs</a:t>
            </a:r>
          </a:p>
        </p:txBody>
      </p:sp>
      <p:sp>
        <p:nvSpPr>
          <p:cNvPr id="22" name="TextBox 21"/>
          <p:cNvSpPr txBox="1"/>
          <p:nvPr/>
        </p:nvSpPr>
        <p:spPr>
          <a:xfrm>
            <a:off x="4099320" y="2913370"/>
            <a:ext cx="2512125" cy="369332"/>
          </a:xfrm>
          <a:prstGeom prst="rect">
            <a:avLst/>
          </a:prstGeom>
          <a:noFill/>
        </p:spPr>
        <p:txBody>
          <a:bodyPr wrap="square" rtlCol="0">
            <a:spAutoFit/>
          </a:bodyPr>
          <a:lstStyle/>
          <a:p>
            <a:r>
              <a:rPr lang="en-US" dirty="0"/>
              <a:t>Escalation of symptoms</a:t>
            </a:r>
          </a:p>
        </p:txBody>
      </p:sp>
      <p:cxnSp>
        <p:nvCxnSpPr>
          <p:cNvPr id="28" name="Straight Arrow Connector 27"/>
          <p:cNvCxnSpPr/>
          <p:nvPr/>
        </p:nvCxnSpPr>
        <p:spPr>
          <a:xfrm>
            <a:off x="0" y="6123892"/>
            <a:ext cx="37433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1468688" y="5686426"/>
            <a:ext cx="0" cy="4374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Curved Connector 30"/>
          <p:cNvCxnSpPr>
            <a:endCxn id="7" idx="2"/>
          </p:cNvCxnSpPr>
          <p:nvPr/>
        </p:nvCxnSpPr>
        <p:spPr>
          <a:xfrm flipV="1">
            <a:off x="6031095" y="5190741"/>
            <a:ext cx="2965362" cy="899553"/>
          </a:xfrm>
          <a:prstGeom prst="curvedConnector2">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Curved Connector 43"/>
          <p:cNvCxnSpPr>
            <a:stCxn id="9" idx="0"/>
            <a:endCxn id="7" idx="0"/>
          </p:cNvCxnSpPr>
          <p:nvPr/>
        </p:nvCxnSpPr>
        <p:spPr>
          <a:xfrm rot="16200000" flipH="1">
            <a:off x="5505168" y="-331872"/>
            <a:ext cx="61379" cy="6921197"/>
          </a:xfrm>
          <a:prstGeom prst="curvedConnector3">
            <a:avLst>
              <a:gd name="adj1" fmla="val -372440"/>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H="1">
            <a:off x="5347688" y="2412991"/>
            <a:ext cx="1" cy="373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5347688" y="1254426"/>
            <a:ext cx="0" cy="2935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7" name="Title 1"/>
          <p:cNvSpPr txBox="1">
            <a:spLocks/>
          </p:cNvSpPr>
          <p:nvPr/>
        </p:nvSpPr>
        <p:spPr bwMode="black">
          <a:xfrm>
            <a:off x="2593570" y="0"/>
            <a:ext cx="5586153" cy="564302"/>
          </a:xfrm>
          <a:prstGeom prst="rect">
            <a:avLst/>
          </a:prstGeom>
          <a:solidFill>
            <a:srgbClr val="FFFFFF"/>
          </a:solidFill>
          <a:ln w="31750" cap="sq">
            <a:solidFill>
              <a:srgbClr val="404040"/>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sz="2400" dirty="0" smtClean="0"/>
              <a:t>Perpetuating factors</a:t>
            </a:r>
            <a:endParaRPr lang="en-US" sz="2400" dirty="0"/>
          </a:p>
        </p:txBody>
      </p:sp>
    </p:spTree>
    <p:extLst>
      <p:ext uri="{BB962C8B-B14F-4D97-AF65-F5344CB8AC3E}">
        <p14:creationId xmlns:p14="http://schemas.microsoft.com/office/powerpoint/2010/main" val="9690630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04650" y="660918"/>
            <a:ext cx="2846808" cy="646331"/>
          </a:xfrm>
          <a:prstGeom prst="rect">
            <a:avLst/>
          </a:prstGeom>
          <a:noFill/>
        </p:spPr>
        <p:txBody>
          <a:bodyPr wrap="square" rtlCol="0">
            <a:spAutoFit/>
          </a:bodyPr>
          <a:lstStyle/>
          <a:p>
            <a:r>
              <a:rPr lang="en-US" dirty="0"/>
              <a:t>VULNERABILITY BELIEFS</a:t>
            </a:r>
          </a:p>
          <a:p>
            <a:r>
              <a:rPr lang="en-US" dirty="0"/>
              <a:t>“</a:t>
            </a:r>
            <a:r>
              <a:rPr lang="en-US" dirty="0" smtClean="0"/>
              <a:t>I am not good enough”</a:t>
            </a:r>
            <a:endParaRPr lang="en-US" dirty="0"/>
          </a:p>
        </p:txBody>
      </p:sp>
      <p:sp>
        <p:nvSpPr>
          <p:cNvPr id="5" name="TextBox 4"/>
          <p:cNvSpPr txBox="1"/>
          <p:nvPr/>
        </p:nvSpPr>
        <p:spPr>
          <a:xfrm>
            <a:off x="4685750" y="1474607"/>
            <a:ext cx="2521874" cy="1200329"/>
          </a:xfrm>
          <a:prstGeom prst="rect">
            <a:avLst/>
          </a:prstGeom>
          <a:noFill/>
        </p:spPr>
        <p:txBody>
          <a:bodyPr wrap="square" rtlCol="0">
            <a:spAutoFit/>
          </a:bodyPr>
          <a:lstStyle/>
          <a:p>
            <a:r>
              <a:rPr lang="en-US" dirty="0" smtClean="0"/>
              <a:t>TRIGGER:</a:t>
            </a:r>
          </a:p>
          <a:p>
            <a:r>
              <a:rPr lang="en-US" dirty="0" smtClean="0"/>
              <a:t>Instability of job, instability of home life or relationships</a:t>
            </a:r>
            <a:endParaRPr lang="en-US" dirty="0"/>
          </a:p>
        </p:txBody>
      </p:sp>
      <p:sp>
        <p:nvSpPr>
          <p:cNvPr id="7" name="TextBox 6"/>
          <p:cNvSpPr txBox="1"/>
          <p:nvPr/>
        </p:nvSpPr>
        <p:spPr>
          <a:xfrm>
            <a:off x="8217788" y="3159416"/>
            <a:ext cx="1557338" cy="1200329"/>
          </a:xfrm>
          <a:prstGeom prst="rect">
            <a:avLst/>
          </a:prstGeom>
          <a:noFill/>
        </p:spPr>
        <p:txBody>
          <a:bodyPr wrap="square" rtlCol="0">
            <a:spAutoFit/>
          </a:bodyPr>
          <a:lstStyle/>
          <a:p>
            <a:r>
              <a:rPr lang="en-US" dirty="0"/>
              <a:t>EMOTIONS</a:t>
            </a:r>
          </a:p>
          <a:p>
            <a:r>
              <a:rPr lang="en-US" dirty="0"/>
              <a:t>Low mood, </a:t>
            </a:r>
            <a:r>
              <a:rPr lang="en-US" dirty="0" smtClean="0"/>
              <a:t>Guilt,  </a:t>
            </a:r>
            <a:endParaRPr lang="en-US" dirty="0" smtClean="0"/>
          </a:p>
          <a:p>
            <a:r>
              <a:rPr lang="en-US" dirty="0" smtClean="0"/>
              <a:t>Worthlessness</a:t>
            </a:r>
            <a:endParaRPr lang="en-US" dirty="0"/>
          </a:p>
        </p:txBody>
      </p:sp>
      <p:sp>
        <p:nvSpPr>
          <p:cNvPr id="9" name="TextBox 8"/>
          <p:cNvSpPr txBox="1"/>
          <p:nvPr/>
        </p:nvSpPr>
        <p:spPr>
          <a:xfrm>
            <a:off x="1046560" y="3098037"/>
            <a:ext cx="2057400" cy="3139321"/>
          </a:xfrm>
          <a:prstGeom prst="rect">
            <a:avLst/>
          </a:prstGeom>
          <a:noFill/>
        </p:spPr>
        <p:txBody>
          <a:bodyPr wrap="square" rtlCol="0">
            <a:spAutoFit/>
          </a:bodyPr>
          <a:lstStyle/>
          <a:p>
            <a:r>
              <a:rPr lang="en-US" dirty="0"/>
              <a:t>THOUGHTS</a:t>
            </a:r>
          </a:p>
          <a:p>
            <a:endParaRPr lang="en-US" dirty="0"/>
          </a:p>
          <a:p>
            <a:r>
              <a:rPr lang="en-US" dirty="0"/>
              <a:t>“I am worthless”</a:t>
            </a:r>
          </a:p>
          <a:p>
            <a:r>
              <a:rPr lang="en-US" dirty="0"/>
              <a:t>“I </a:t>
            </a:r>
            <a:r>
              <a:rPr lang="en-US" dirty="0" smtClean="0"/>
              <a:t>am feeling miserable” </a:t>
            </a:r>
            <a:endParaRPr lang="en-US" dirty="0"/>
          </a:p>
          <a:p>
            <a:r>
              <a:rPr lang="en-US" dirty="0" smtClean="0"/>
              <a:t>“I can’t achieve what I want”</a:t>
            </a:r>
            <a:endParaRPr lang="en-US" dirty="0"/>
          </a:p>
          <a:p>
            <a:r>
              <a:rPr lang="en-US" dirty="0" smtClean="0"/>
              <a:t>“</a:t>
            </a:r>
            <a:r>
              <a:rPr lang="en-US" dirty="0" smtClean="0"/>
              <a:t>I am unworthy </a:t>
            </a:r>
            <a:r>
              <a:rPr lang="en-US" dirty="0" smtClean="0"/>
              <a:t>”</a:t>
            </a:r>
            <a:endParaRPr lang="en-US" dirty="0"/>
          </a:p>
          <a:p>
            <a:endParaRPr lang="en-US" dirty="0"/>
          </a:p>
          <a:p>
            <a:endParaRPr lang="en-US" dirty="0"/>
          </a:p>
          <a:p>
            <a:endParaRPr lang="en-US" dirty="0"/>
          </a:p>
        </p:txBody>
      </p:sp>
      <p:sp>
        <p:nvSpPr>
          <p:cNvPr id="10" name="TextBox 9"/>
          <p:cNvSpPr txBox="1"/>
          <p:nvPr/>
        </p:nvSpPr>
        <p:spPr>
          <a:xfrm>
            <a:off x="4249363" y="4242494"/>
            <a:ext cx="2657475" cy="2031325"/>
          </a:xfrm>
          <a:prstGeom prst="rect">
            <a:avLst/>
          </a:prstGeom>
          <a:noFill/>
        </p:spPr>
        <p:txBody>
          <a:bodyPr wrap="square" rtlCol="0">
            <a:spAutoFit/>
          </a:bodyPr>
          <a:lstStyle/>
          <a:p>
            <a:r>
              <a:rPr lang="en-US" dirty="0"/>
              <a:t>BEHAVIOURS</a:t>
            </a:r>
          </a:p>
          <a:p>
            <a:r>
              <a:rPr lang="en-US" dirty="0"/>
              <a:t>Isolate oneself from other, Distant, Socially avoidant, May take more risks, Disturbed sleep,</a:t>
            </a:r>
          </a:p>
          <a:p>
            <a:r>
              <a:rPr lang="en-US" dirty="0" smtClean="0"/>
              <a:t>Argumentative.</a:t>
            </a:r>
            <a:endParaRPr lang="en-US" dirty="0"/>
          </a:p>
          <a:p>
            <a:endParaRPr lang="en-US" dirty="0"/>
          </a:p>
        </p:txBody>
      </p:sp>
      <p:sp>
        <p:nvSpPr>
          <p:cNvPr id="20" name="TextBox 19"/>
          <p:cNvSpPr txBox="1"/>
          <p:nvPr/>
        </p:nvSpPr>
        <p:spPr>
          <a:xfrm>
            <a:off x="1196642" y="6123892"/>
            <a:ext cx="2160337" cy="646331"/>
          </a:xfrm>
          <a:prstGeom prst="rect">
            <a:avLst/>
          </a:prstGeom>
          <a:noFill/>
        </p:spPr>
        <p:txBody>
          <a:bodyPr wrap="square" rtlCol="0">
            <a:spAutoFit/>
          </a:bodyPr>
          <a:lstStyle/>
          <a:p>
            <a:r>
              <a:rPr lang="en-US" dirty="0"/>
              <a:t>Confirmation of beliefs</a:t>
            </a:r>
          </a:p>
        </p:txBody>
      </p:sp>
      <p:sp>
        <p:nvSpPr>
          <p:cNvPr id="22" name="TextBox 21"/>
          <p:cNvSpPr txBox="1"/>
          <p:nvPr/>
        </p:nvSpPr>
        <p:spPr>
          <a:xfrm>
            <a:off x="4099320" y="2913370"/>
            <a:ext cx="2512125" cy="369332"/>
          </a:xfrm>
          <a:prstGeom prst="rect">
            <a:avLst/>
          </a:prstGeom>
          <a:noFill/>
        </p:spPr>
        <p:txBody>
          <a:bodyPr wrap="square" rtlCol="0">
            <a:spAutoFit/>
          </a:bodyPr>
          <a:lstStyle/>
          <a:p>
            <a:r>
              <a:rPr lang="en-US" dirty="0"/>
              <a:t>Escalation of symptoms</a:t>
            </a:r>
          </a:p>
        </p:txBody>
      </p:sp>
      <p:cxnSp>
        <p:nvCxnSpPr>
          <p:cNvPr id="28" name="Straight Arrow Connector 27"/>
          <p:cNvCxnSpPr/>
          <p:nvPr/>
        </p:nvCxnSpPr>
        <p:spPr>
          <a:xfrm>
            <a:off x="0" y="6123892"/>
            <a:ext cx="37433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1468688" y="5686426"/>
            <a:ext cx="0" cy="4374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Curved Connector 30"/>
          <p:cNvCxnSpPr>
            <a:endCxn id="7" idx="2"/>
          </p:cNvCxnSpPr>
          <p:nvPr/>
        </p:nvCxnSpPr>
        <p:spPr>
          <a:xfrm flipV="1">
            <a:off x="6031095" y="4359745"/>
            <a:ext cx="2965362" cy="1730551"/>
          </a:xfrm>
          <a:prstGeom prst="curvedConnector2">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Curved Connector 43"/>
          <p:cNvCxnSpPr>
            <a:stCxn id="9" idx="0"/>
            <a:endCxn id="7" idx="0"/>
          </p:cNvCxnSpPr>
          <p:nvPr/>
        </p:nvCxnSpPr>
        <p:spPr>
          <a:xfrm rot="16200000" flipH="1">
            <a:off x="5505168" y="-331872"/>
            <a:ext cx="61379" cy="6921197"/>
          </a:xfrm>
          <a:prstGeom prst="curvedConnector3">
            <a:avLst>
              <a:gd name="adj1" fmla="val -372440"/>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5347688" y="2674936"/>
            <a:ext cx="1" cy="111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5347688" y="1254426"/>
            <a:ext cx="0" cy="2201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7" name="Title 1"/>
          <p:cNvSpPr txBox="1">
            <a:spLocks/>
          </p:cNvSpPr>
          <p:nvPr/>
        </p:nvSpPr>
        <p:spPr bwMode="black">
          <a:xfrm>
            <a:off x="2593570" y="0"/>
            <a:ext cx="5586153" cy="564302"/>
          </a:xfrm>
          <a:prstGeom prst="rect">
            <a:avLst/>
          </a:prstGeom>
          <a:solidFill>
            <a:srgbClr val="FFFFFF"/>
          </a:solidFill>
          <a:ln w="31750" cap="sq">
            <a:solidFill>
              <a:srgbClr val="404040"/>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sz="2400" dirty="0" smtClean="0"/>
              <a:t>Perpetuating </a:t>
            </a:r>
            <a:r>
              <a:rPr lang="en-US" sz="2400" dirty="0" smtClean="0"/>
              <a:t>factors </a:t>
            </a:r>
            <a:endParaRPr lang="en-US" sz="2400" dirty="0"/>
          </a:p>
        </p:txBody>
      </p:sp>
    </p:spTree>
    <p:extLst>
      <p:ext uri="{BB962C8B-B14F-4D97-AF65-F5344CB8AC3E}">
        <p14:creationId xmlns:p14="http://schemas.microsoft.com/office/powerpoint/2010/main" val="19974617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3570" y="0"/>
            <a:ext cx="5586153" cy="564302"/>
          </a:xfrm>
        </p:spPr>
        <p:txBody>
          <a:bodyPr>
            <a:noAutofit/>
          </a:bodyPr>
          <a:lstStyle/>
          <a:p>
            <a:r>
              <a:rPr lang="en-US" sz="2400" dirty="0"/>
              <a:t>Perpetuating </a:t>
            </a:r>
            <a:r>
              <a:rPr lang="en-US" sz="2400" dirty="0" smtClean="0"/>
              <a:t>factors</a:t>
            </a:r>
            <a:endParaRPr lang="en-US" sz="2400" dirty="0"/>
          </a:p>
        </p:txBody>
      </p:sp>
      <p:sp>
        <p:nvSpPr>
          <p:cNvPr id="4" name="TextBox 3"/>
          <p:cNvSpPr txBox="1"/>
          <p:nvPr/>
        </p:nvSpPr>
        <p:spPr>
          <a:xfrm>
            <a:off x="4029077" y="1011394"/>
            <a:ext cx="3700463" cy="923330"/>
          </a:xfrm>
          <a:prstGeom prst="rect">
            <a:avLst/>
          </a:prstGeom>
          <a:noFill/>
        </p:spPr>
        <p:txBody>
          <a:bodyPr wrap="square" rtlCol="0">
            <a:spAutoFit/>
          </a:bodyPr>
          <a:lstStyle/>
          <a:p>
            <a:r>
              <a:rPr lang="en-US" dirty="0"/>
              <a:t>VULNERABILITY BELIEFS</a:t>
            </a:r>
          </a:p>
          <a:p>
            <a:r>
              <a:rPr lang="en-US" dirty="0"/>
              <a:t>“Being around others is risky” “I lose control in social situations”.</a:t>
            </a:r>
          </a:p>
        </p:txBody>
      </p:sp>
      <p:sp>
        <p:nvSpPr>
          <p:cNvPr id="7" name="TextBox 6"/>
          <p:cNvSpPr txBox="1"/>
          <p:nvPr/>
        </p:nvSpPr>
        <p:spPr>
          <a:xfrm>
            <a:off x="8432100" y="2381816"/>
            <a:ext cx="1557338" cy="2308324"/>
          </a:xfrm>
          <a:prstGeom prst="rect">
            <a:avLst/>
          </a:prstGeom>
          <a:noFill/>
        </p:spPr>
        <p:txBody>
          <a:bodyPr wrap="square" rtlCol="0">
            <a:spAutoFit/>
          </a:bodyPr>
          <a:lstStyle/>
          <a:p>
            <a:r>
              <a:rPr lang="en-US" dirty="0"/>
              <a:t>EMOTIONS</a:t>
            </a:r>
          </a:p>
          <a:p>
            <a:r>
              <a:rPr lang="en-US" dirty="0" smtClean="0"/>
              <a:t>Overwhelmed, Uncertainty, </a:t>
            </a:r>
            <a:r>
              <a:rPr lang="en-US" dirty="0"/>
              <a:t>Anxiety, Low </a:t>
            </a:r>
            <a:r>
              <a:rPr lang="en-US" dirty="0" smtClean="0"/>
              <a:t>mood,</a:t>
            </a:r>
            <a:endParaRPr lang="en-US" dirty="0"/>
          </a:p>
          <a:p>
            <a:r>
              <a:rPr lang="en-US" dirty="0" err="1" smtClean="0"/>
              <a:t>Worthlessnes,Fear</a:t>
            </a:r>
            <a:r>
              <a:rPr lang="en-US" dirty="0"/>
              <a:t>.</a:t>
            </a:r>
          </a:p>
          <a:p>
            <a:endParaRPr lang="en-US" dirty="0"/>
          </a:p>
        </p:txBody>
      </p:sp>
      <p:sp>
        <p:nvSpPr>
          <p:cNvPr id="9" name="TextBox 8"/>
          <p:cNvSpPr txBox="1"/>
          <p:nvPr/>
        </p:nvSpPr>
        <p:spPr>
          <a:xfrm>
            <a:off x="1097749" y="2381816"/>
            <a:ext cx="2057400" cy="3416320"/>
          </a:xfrm>
          <a:prstGeom prst="rect">
            <a:avLst/>
          </a:prstGeom>
          <a:noFill/>
        </p:spPr>
        <p:txBody>
          <a:bodyPr wrap="square" rtlCol="0">
            <a:spAutoFit/>
          </a:bodyPr>
          <a:lstStyle/>
          <a:p>
            <a:r>
              <a:rPr lang="en-US" dirty="0"/>
              <a:t>THOUGHTS</a:t>
            </a:r>
          </a:p>
          <a:p>
            <a:endParaRPr lang="en-US" dirty="0"/>
          </a:p>
          <a:p>
            <a:r>
              <a:rPr lang="en-US" dirty="0"/>
              <a:t>“Being on my own is safe”</a:t>
            </a:r>
          </a:p>
          <a:p>
            <a:r>
              <a:rPr lang="en-US" dirty="0"/>
              <a:t>“I am in control”</a:t>
            </a:r>
          </a:p>
          <a:p>
            <a:r>
              <a:rPr lang="en-US" dirty="0"/>
              <a:t>“I am away from conflict and challenge”</a:t>
            </a:r>
          </a:p>
          <a:p>
            <a:r>
              <a:rPr lang="en-US" dirty="0"/>
              <a:t>“There’s no point”</a:t>
            </a:r>
          </a:p>
          <a:p>
            <a:endParaRPr lang="en-US" dirty="0"/>
          </a:p>
          <a:p>
            <a:endParaRPr lang="en-US" dirty="0"/>
          </a:p>
          <a:p>
            <a:endParaRPr lang="en-US" dirty="0"/>
          </a:p>
        </p:txBody>
      </p:sp>
      <p:sp>
        <p:nvSpPr>
          <p:cNvPr id="10" name="TextBox 9"/>
          <p:cNvSpPr txBox="1"/>
          <p:nvPr/>
        </p:nvSpPr>
        <p:spPr>
          <a:xfrm>
            <a:off x="4245765" y="3216919"/>
            <a:ext cx="2657475" cy="3970318"/>
          </a:xfrm>
          <a:prstGeom prst="rect">
            <a:avLst/>
          </a:prstGeom>
          <a:noFill/>
        </p:spPr>
        <p:txBody>
          <a:bodyPr wrap="square" rtlCol="0">
            <a:spAutoFit/>
          </a:bodyPr>
          <a:lstStyle/>
          <a:p>
            <a:r>
              <a:rPr lang="en-US" dirty="0"/>
              <a:t>SAFETY BEHAVIOURS</a:t>
            </a:r>
          </a:p>
          <a:p>
            <a:r>
              <a:rPr lang="en-US" dirty="0"/>
              <a:t>Safety </a:t>
            </a:r>
            <a:r>
              <a:rPr lang="en-US" dirty="0" err="1"/>
              <a:t>Behaviour</a:t>
            </a:r>
            <a:r>
              <a:rPr lang="en-US" dirty="0"/>
              <a:t>)</a:t>
            </a:r>
          </a:p>
          <a:p>
            <a:r>
              <a:rPr lang="en-US" dirty="0"/>
              <a:t>Finding social situations increasingly more difficult as isolating </a:t>
            </a:r>
            <a:r>
              <a:rPr lang="en-US" dirty="0" err="1"/>
              <a:t>behaviour</a:t>
            </a:r>
            <a:r>
              <a:rPr lang="en-US" dirty="0"/>
              <a:t> becomes a habit</a:t>
            </a:r>
          </a:p>
          <a:p>
            <a:endParaRPr lang="en-US" dirty="0"/>
          </a:p>
          <a:p>
            <a:r>
              <a:rPr lang="en-US" dirty="0"/>
              <a:t>Staying away from situations that are uncomfortable, may lead to more social anxiety/ more isolation</a:t>
            </a:r>
          </a:p>
          <a:p>
            <a:endParaRPr lang="en-US" dirty="0"/>
          </a:p>
          <a:p>
            <a:endParaRPr lang="en-US" dirty="0"/>
          </a:p>
        </p:txBody>
      </p:sp>
      <p:cxnSp>
        <p:nvCxnSpPr>
          <p:cNvPr id="46" name="Curved Connector 45"/>
          <p:cNvCxnSpPr>
            <a:endCxn id="7" idx="2"/>
          </p:cNvCxnSpPr>
          <p:nvPr/>
        </p:nvCxnSpPr>
        <p:spPr>
          <a:xfrm flipV="1">
            <a:off x="6949419" y="4690140"/>
            <a:ext cx="2261350" cy="1253190"/>
          </a:xfrm>
          <a:prstGeom prst="curvedConnector2">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7" name="Curved Connector 46"/>
          <p:cNvCxnSpPr/>
          <p:nvPr/>
        </p:nvCxnSpPr>
        <p:spPr>
          <a:xfrm rot="16200000" flipH="1">
            <a:off x="2299102" y="4601129"/>
            <a:ext cx="741250" cy="1943149"/>
          </a:xfrm>
          <a:prstGeom prst="curvedConnector2">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4" name="Curved Connector 63"/>
          <p:cNvCxnSpPr>
            <a:stCxn id="9" idx="0"/>
            <a:endCxn id="7" idx="0"/>
          </p:cNvCxnSpPr>
          <p:nvPr/>
        </p:nvCxnSpPr>
        <p:spPr>
          <a:xfrm rot="5400000" flipH="1" flipV="1">
            <a:off x="5668609" y="-1160344"/>
            <a:ext cx="12700" cy="7084320"/>
          </a:xfrm>
          <a:prstGeom prst="curvedConnector3">
            <a:avLst>
              <a:gd name="adj1" fmla="val 1800000"/>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44235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9911" y="3029466"/>
            <a:ext cx="7729728" cy="1188720"/>
          </a:xfrm>
        </p:spPr>
        <p:txBody>
          <a:bodyPr/>
          <a:lstStyle/>
          <a:p>
            <a:r>
              <a:rPr lang="en-US" dirty="0" smtClean="0"/>
              <a:t>Breaking the cycle</a:t>
            </a:r>
            <a:endParaRPr lang="en-US" dirty="0"/>
          </a:p>
        </p:txBody>
      </p:sp>
    </p:spTree>
    <p:extLst>
      <p:ext uri="{BB962C8B-B14F-4D97-AF65-F5344CB8AC3E}">
        <p14:creationId xmlns:p14="http://schemas.microsoft.com/office/powerpoint/2010/main" val="19498424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Breaking the cycle</a:t>
            </a:r>
            <a:endParaRPr lang="en-US" dirty="0"/>
          </a:p>
        </p:txBody>
      </p:sp>
      <p:sp>
        <p:nvSpPr>
          <p:cNvPr id="3" name="Content Placeholder 2"/>
          <p:cNvSpPr>
            <a:spLocks noGrp="1"/>
          </p:cNvSpPr>
          <p:nvPr>
            <p:ph idx="1"/>
          </p:nvPr>
        </p:nvSpPr>
        <p:spPr>
          <a:xfrm>
            <a:off x="2231136" y="2638044"/>
            <a:ext cx="7729728" cy="4868885"/>
          </a:xfrm>
        </p:spPr>
        <p:txBody>
          <a:bodyPr>
            <a:normAutofit/>
          </a:bodyPr>
          <a:lstStyle/>
          <a:p>
            <a:r>
              <a:rPr lang="en-US" dirty="0" smtClean="0"/>
              <a:t>1. Start Journaling your negative thoughts.</a:t>
            </a:r>
          </a:p>
          <a:p>
            <a:r>
              <a:rPr lang="en-US" dirty="0" smtClean="0"/>
              <a:t>2. Start identifying patterns within negative thought journals.  Are there any recurring negative thoughts, do any of them link together or have a similar theme? </a:t>
            </a:r>
          </a:p>
          <a:p>
            <a:r>
              <a:rPr lang="en-US" dirty="0" smtClean="0"/>
              <a:t> 3. Restructure. We’ve identified patterns, now we need to challenge them. What are the objective facts about a situation? </a:t>
            </a:r>
            <a:r>
              <a:rPr lang="en-US" dirty="0"/>
              <a:t>For example, if you believe that you must have a high-paying job to be a respectable person, but you’re then laid off from your high-paying job, you will begin to feel bad about </a:t>
            </a:r>
            <a:r>
              <a:rPr lang="en-US" dirty="0" smtClean="0"/>
              <a:t>yourself. Instead </a:t>
            </a:r>
            <a:r>
              <a:rPr lang="en-US" dirty="0"/>
              <a:t>of accepting this faulty belief that leads you to think negative thoughts about yourself, you could take an opportunity to think about what really makes a person “respectable,” a belief you may not have explicitly considered before</a:t>
            </a:r>
            <a:r>
              <a:rPr lang="en-US" dirty="0" smtClean="0"/>
              <a:t>.</a:t>
            </a:r>
            <a:endParaRPr lang="en-US" dirty="0"/>
          </a:p>
          <a:p>
            <a:endParaRPr lang="en-US" dirty="0"/>
          </a:p>
        </p:txBody>
      </p:sp>
    </p:spTree>
    <p:extLst>
      <p:ext uri="{BB962C8B-B14F-4D97-AF65-F5344CB8AC3E}">
        <p14:creationId xmlns:p14="http://schemas.microsoft.com/office/powerpoint/2010/main" val="2770920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restructure </a:t>
            </a:r>
            <a:endParaRPr lang="en-US" dirty="0"/>
          </a:p>
        </p:txBody>
      </p:sp>
      <p:sp>
        <p:nvSpPr>
          <p:cNvPr id="3" name="Content Placeholder 2"/>
          <p:cNvSpPr>
            <a:spLocks noGrp="1"/>
          </p:cNvSpPr>
          <p:nvPr>
            <p:ph idx="1"/>
          </p:nvPr>
        </p:nvSpPr>
        <p:spPr>
          <a:xfrm>
            <a:off x="2231136" y="2638044"/>
            <a:ext cx="7729728" cy="3954485"/>
          </a:xfrm>
        </p:spPr>
        <p:txBody>
          <a:bodyPr/>
          <a:lstStyle/>
          <a:p>
            <a:r>
              <a:rPr lang="en-US" dirty="0" smtClean="0"/>
              <a:t>How do we restructure thoughts?</a:t>
            </a:r>
          </a:p>
          <a:p>
            <a:r>
              <a:rPr lang="en-US" dirty="0" smtClean="0"/>
              <a:t>Look at the facts of the situation. We tend to always focus on the negatives (this is called filtering). We need to start feeling compassionate about ourselves and finding the positives in a difficult situation. If this is hard, asking a close friend or a family member what they think may help.</a:t>
            </a:r>
          </a:p>
          <a:p>
            <a:r>
              <a:rPr lang="en-US" dirty="0" smtClean="0"/>
              <a:t>Accepting our faulty beliefs is easy to do, we tend to be over critical, rather than self loving and kind to ourselves.</a:t>
            </a:r>
          </a:p>
          <a:p>
            <a:r>
              <a:rPr lang="en-US" dirty="0" smtClean="0"/>
              <a:t>Repeating statements “I am confident, I can do this”, or “I am worthy” rather than self defeating statements can help with negative thoughts too.</a:t>
            </a:r>
          </a:p>
          <a:p>
            <a:endParaRPr lang="en-US" dirty="0"/>
          </a:p>
        </p:txBody>
      </p:sp>
    </p:spTree>
    <p:extLst>
      <p:ext uri="{BB962C8B-B14F-4D97-AF65-F5344CB8AC3E}">
        <p14:creationId xmlns:p14="http://schemas.microsoft.com/office/powerpoint/2010/main" val="8722707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Playing out a script</a:t>
            </a:r>
            <a:endParaRPr lang="en-US" dirty="0"/>
          </a:p>
        </p:txBody>
      </p:sp>
      <p:sp>
        <p:nvSpPr>
          <p:cNvPr id="3" name="Content Placeholder 2"/>
          <p:cNvSpPr>
            <a:spLocks noGrp="1"/>
          </p:cNvSpPr>
          <p:nvPr>
            <p:ph idx="1"/>
          </p:nvPr>
        </p:nvSpPr>
        <p:spPr/>
        <p:txBody>
          <a:bodyPr/>
          <a:lstStyle/>
          <a:p>
            <a:r>
              <a:rPr lang="en-US" dirty="0" smtClean="0"/>
              <a:t>If negative thoughts are around a particular fear or worry, play out the entire script in your head – what is the worst that could happen? Is it really that bad? Are there any outcomes that might happen in the “worst scenario” that you haven't thought about? </a:t>
            </a:r>
            <a:endParaRPr lang="en-US" dirty="0"/>
          </a:p>
        </p:txBody>
      </p:sp>
    </p:spTree>
    <p:extLst>
      <p:ext uri="{BB962C8B-B14F-4D97-AF65-F5344CB8AC3E}">
        <p14:creationId xmlns:p14="http://schemas.microsoft.com/office/powerpoint/2010/main" val="1518180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Cognitive behavioural therapy (</a:t>
            </a:r>
            <a:r>
              <a:rPr lang="en-US" dirty="0" err="1" smtClean="0"/>
              <a:t>cbt</a:t>
            </a:r>
            <a:r>
              <a:rPr lang="en-US" dirty="0" smtClean="0"/>
              <a:t>)</a:t>
            </a:r>
            <a:endParaRPr lang="en-US" dirty="0"/>
          </a:p>
        </p:txBody>
      </p:sp>
      <p:sp>
        <p:nvSpPr>
          <p:cNvPr id="3" name="Subtitle 2"/>
          <p:cNvSpPr>
            <a:spLocks noGrp="1"/>
          </p:cNvSpPr>
          <p:nvPr>
            <p:ph type="subTitle" idx="1"/>
          </p:nvPr>
        </p:nvSpPr>
        <p:spPr/>
        <p:txBody>
          <a:bodyPr>
            <a:normAutofit/>
          </a:bodyPr>
          <a:lstStyle/>
          <a:p>
            <a:endParaRPr lang="en-US" dirty="0" smtClean="0"/>
          </a:p>
          <a:p>
            <a:r>
              <a:rPr lang="en-US" dirty="0" smtClean="0"/>
              <a:t>Bethany Garner, BSc, </a:t>
            </a:r>
            <a:r>
              <a:rPr lang="en-US" dirty="0" err="1" smtClean="0"/>
              <a:t>MPsycholSci</a:t>
            </a:r>
            <a:r>
              <a:rPr lang="en-US" dirty="0" smtClean="0"/>
              <a:t>, </a:t>
            </a:r>
            <a:r>
              <a:rPr lang="en-US" dirty="0" err="1" smtClean="0"/>
              <a:t>MBPsS</a:t>
            </a:r>
            <a:endParaRPr lang="en-US" dirty="0"/>
          </a:p>
        </p:txBody>
      </p:sp>
      <p:pic>
        <p:nvPicPr>
          <p:cNvPr id="5" name="Picture 4"/>
          <p:cNvPicPr>
            <a:picLocks noChangeAspect="1"/>
          </p:cNvPicPr>
          <p:nvPr/>
        </p:nvPicPr>
        <p:blipFill>
          <a:blip r:embed="rId2"/>
          <a:stretch>
            <a:fillRect/>
          </a:stretch>
        </p:blipFill>
        <p:spPr>
          <a:xfrm>
            <a:off x="0" y="5304083"/>
            <a:ext cx="3280492" cy="1553917"/>
          </a:xfrm>
          <a:prstGeom prst="rect">
            <a:avLst/>
          </a:prstGeom>
        </p:spPr>
      </p:pic>
    </p:spTree>
    <p:extLst>
      <p:ext uri="{BB962C8B-B14F-4D97-AF65-F5344CB8AC3E}">
        <p14:creationId xmlns:p14="http://schemas.microsoft.com/office/powerpoint/2010/main" val="17869163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Worksheet examples – very important!</a:t>
            </a:r>
            <a:endParaRPr lang="en-US" dirty="0"/>
          </a:p>
        </p:txBody>
      </p:sp>
      <p:sp>
        <p:nvSpPr>
          <p:cNvPr id="4" name="TextBox 3"/>
          <p:cNvSpPr txBox="1"/>
          <p:nvPr/>
        </p:nvSpPr>
        <p:spPr>
          <a:xfrm>
            <a:off x="2570349" y="2654710"/>
            <a:ext cx="2123768" cy="2585323"/>
          </a:xfrm>
          <a:prstGeom prst="rect">
            <a:avLst/>
          </a:prstGeom>
          <a:noFill/>
        </p:spPr>
        <p:txBody>
          <a:bodyPr wrap="square" rtlCol="0">
            <a:spAutoFit/>
          </a:bodyPr>
          <a:lstStyle/>
          <a:p>
            <a:r>
              <a:rPr lang="en-US" dirty="0" smtClean="0"/>
              <a:t>Statement:</a:t>
            </a:r>
          </a:p>
          <a:p>
            <a:endParaRPr lang="en-US" dirty="0"/>
          </a:p>
          <a:p>
            <a:r>
              <a:rPr lang="en-US" dirty="0" smtClean="0"/>
              <a:t>“I am not good enough”</a:t>
            </a:r>
          </a:p>
          <a:p>
            <a:endParaRPr lang="en-US" dirty="0"/>
          </a:p>
          <a:p>
            <a:r>
              <a:rPr lang="en-US" dirty="0" smtClean="0"/>
              <a:t>“Nobody likes me”</a:t>
            </a:r>
          </a:p>
          <a:p>
            <a:endParaRPr lang="en-US" dirty="0"/>
          </a:p>
          <a:p>
            <a:r>
              <a:rPr lang="en-US" dirty="0" smtClean="0"/>
              <a:t>“I am a bad person”.</a:t>
            </a:r>
          </a:p>
          <a:p>
            <a:endParaRPr lang="en-US" dirty="0"/>
          </a:p>
        </p:txBody>
      </p:sp>
      <p:sp>
        <p:nvSpPr>
          <p:cNvPr id="5" name="TextBox 4"/>
          <p:cNvSpPr txBox="1"/>
          <p:nvPr/>
        </p:nvSpPr>
        <p:spPr>
          <a:xfrm>
            <a:off x="5161935" y="2654710"/>
            <a:ext cx="2477729" cy="2308324"/>
          </a:xfrm>
          <a:prstGeom prst="rect">
            <a:avLst/>
          </a:prstGeom>
          <a:noFill/>
        </p:spPr>
        <p:txBody>
          <a:bodyPr wrap="square" rtlCol="0">
            <a:spAutoFit/>
          </a:bodyPr>
          <a:lstStyle/>
          <a:p>
            <a:r>
              <a:rPr lang="en-US" dirty="0" smtClean="0"/>
              <a:t>Fact or Opinion?</a:t>
            </a:r>
          </a:p>
          <a:p>
            <a:endParaRPr lang="en-US" dirty="0"/>
          </a:p>
          <a:p>
            <a:r>
              <a:rPr lang="en-US" dirty="0" smtClean="0"/>
              <a:t>F/O</a:t>
            </a:r>
          </a:p>
          <a:p>
            <a:endParaRPr lang="en-US" dirty="0"/>
          </a:p>
          <a:p>
            <a:endParaRPr lang="en-US" dirty="0" smtClean="0"/>
          </a:p>
          <a:p>
            <a:r>
              <a:rPr lang="en-US" dirty="0" smtClean="0"/>
              <a:t>F/O</a:t>
            </a:r>
          </a:p>
          <a:p>
            <a:endParaRPr lang="en-US" dirty="0"/>
          </a:p>
          <a:p>
            <a:r>
              <a:rPr lang="en-US" dirty="0" smtClean="0"/>
              <a:t>F/O</a:t>
            </a:r>
          </a:p>
        </p:txBody>
      </p:sp>
    </p:spTree>
    <p:extLst>
      <p:ext uri="{BB962C8B-B14F-4D97-AF65-F5344CB8AC3E}">
        <p14:creationId xmlns:p14="http://schemas.microsoft.com/office/powerpoint/2010/main" val="7253532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3"/>
          <p:cNvSpPr/>
          <p:nvPr/>
        </p:nvSpPr>
        <p:spPr>
          <a:xfrm>
            <a:off x="4336025" y="2964426"/>
            <a:ext cx="3583858" cy="2315496"/>
          </a:xfrm>
          <a:prstGeom prst="cloud">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080818" y="3937508"/>
            <a:ext cx="2094271" cy="369332"/>
          </a:xfrm>
          <a:prstGeom prst="rect">
            <a:avLst/>
          </a:prstGeom>
          <a:noFill/>
        </p:spPr>
        <p:txBody>
          <a:bodyPr wrap="square" rtlCol="0">
            <a:spAutoFit/>
          </a:bodyPr>
          <a:lstStyle/>
          <a:p>
            <a:r>
              <a:rPr lang="en-US" smtClean="0"/>
              <a:t>What am I thinking?</a:t>
            </a:r>
            <a:endParaRPr lang="en-US"/>
          </a:p>
        </p:txBody>
      </p:sp>
      <p:sp>
        <p:nvSpPr>
          <p:cNvPr id="6" name="Oval 5"/>
          <p:cNvSpPr/>
          <p:nvPr/>
        </p:nvSpPr>
        <p:spPr>
          <a:xfrm>
            <a:off x="7919882" y="840658"/>
            <a:ext cx="2964427" cy="21237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8627806" y="1283110"/>
            <a:ext cx="1932039" cy="1200329"/>
          </a:xfrm>
          <a:prstGeom prst="rect">
            <a:avLst/>
          </a:prstGeom>
          <a:noFill/>
        </p:spPr>
        <p:txBody>
          <a:bodyPr wrap="square" rtlCol="0">
            <a:spAutoFit/>
          </a:bodyPr>
          <a:lstStyle/>
          <a:p>
            <a:r>
              <a:rPr lang="en-US" dirty="0" smtClean="0"/>
              <a:t>Could others have different perspectives? Like what?</a:t>
            </a:r>
            <a:endParaRPr lang="en-US" dirty="0"/>
          </a:p>
        </p:txBody>
      </p:sp>
      <p:sp>
        <p:nvSpPr>
          <p:cNvPr id="8" name="Oval 7"/>
          <p:cNvSpPr/>
          <p:nvPr/>
        </p:nvSpPr>
        <p:spPr>
          <a:xfrm>
            <a:off x="8111611" y="4186878"/>
            <a:ext cx="2964427" cy="21237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8332838" y="4787097"/>
            <a:ext cx="2551471" cy="923330"/>
          </a:xfrm>
          <a:prstGeom prst="rect">
            <a:avLst/>
          </a:prstGeom>
          <a:noFill/>
        </p:spPr>
        <p:txBody>
          <a:bodyPr wrap="square" rtlCol="0">
            <a:spAutoFit/>
          </a:bodyPr>
          <a:lstStyle/>
          <a:p>
            <a:r>
              <a:rPr lang="en-US" dirty="0" smtClean="0"/>
              <a:t>Am I looking at ALL the facts? Or just the supporting facts..</a:t>
            </a:r>
            <a:endParaRPr lang="en-US" dirty="0"/>
          </a:p>
        </p:txBody>
      </p:sp>
      <p:sp>
        <p:nvSpPr>
          <p:cNvPr id="10" name="Oval 9"/>
          <p:cNvSpPr/>
          <p:nvPr/>
        </p:nvSpPr>
        <p:spPr>
          <a:xfrm>
            <a:off x="4336025" y="5578143"/>
            <a:ext cx="2964427" cy="21237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575687" y="6211669"/>
            <a:ext cx="2485102" cy="646331"/>
          </a:xfrm>
          <a:prstGeom prst="rect">
            <a:avLst/>
          </a:prstGeom>
          <a:noFill/>
        </p:spPr>
        <p:txBody>
          <a:bodyPr wrap="square" rtlCol="0">
            <a:spAutoFit/>
          </a:bodyPr>
          <a:lstStyle/>
          <a:p>
            <a:r>
              <a:rPr lang="en-US" dirty="0" smtClean="0"/>
              <a:t>Am I over </a:t>
            </a:r>
            <a:r>
              <a:rPr lang="en-US" smtClean="0"/>
              <a:t>inflating the facts?</a:t>
            </a:r>
            <a:endParaRPr lang="en-US"/>
          </a:p>
        </p:txBody>
      </p:sp>
      <p:sp>
        <p:nvSpPr>
          <p:cNvPr id="12" name="Oval 11"/>
          <p:cNvSpPr/>
          <p:nvPr/>
        </p:nvSpPr>
        <p:spPr>
          <a:xfrm>
            <a:off x="757082" y="4834595"/>
            <a:ext cx="2964427" cy="21237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174956" y="5334505"/>
            <a:ext cx="2349910" cy="1200329"/>
          </a:xfrm>
          <a:prstGeom prst="rect">
            <a:avLst/>
          </a:prstGeom>
          <a:noFill/>
        </p:spPr>
        <p:txBody>
          <a:bodyPr wrap="square" rtlCol="0">
            <a:spAutoFit/>
          </a:bodyPr>
          <a:lstStyle/>
          <a:p>
            <a:r>
              <a:rPr lang="en-US" dirty="0" smtClean="0"/>
              <a:t>Am I entertaining this thought out of habit, or do the facts truly </a:t>
            </a:r>
            <a:r>
              <a:rPr lang="en-US" smtClean="0"/>
              <a:t>support it?</a:t>
            </a:r>
            <a:endParaRPr lang="en-US"/>
          </a:p>
        </p:txBody>
      </p:sp>
      <p:sp>
        <p:nvSpPr>
          <p:cNvPr id="14" name="Oval 13"/>
          <p:cNvSpPr/>
          <p:nvPr/>
        </p:nvSpPr>
        <p:spPr>
          <a:xfrm>
            <a:off x="567811" y="2460872"/>
            <a:ext cx="2964427" cy="21237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002890" y="2964426"/>
            <a:ext cx="2190135" cy="923330"/>
          </a:xfrm>
          <a:prstGeom prst="rect">
            <a:avLst/>
          </a:prstGeom>
          <a:noFill/>
        </p:spPr>
        <p:txBody>
          <a:bodyPr wrap="square" rtlCol="0">
            <a:spAutoFit/>
          </a:bodyPr>
          <a:lstStyle/>
          <a:p>
            <a:r>
              <a:rPr lang="en-US" dirty="0" smtClean="0"/>
              <a:t>How did this thought come to me? Was the source reliable?</a:t>
            </a:r>
            <a:endParaRPr lang="en-US" dirty="0"/>
          </a:p>
        </p:txBody>
      </p:sp>
      <p:sp>
        <p:nvSpPr>
          <p:cNvPr id="16" name="Oval 15"/>
          <p:cNvSpPr/>
          <p:nvPr/>
        </p:nvSpPr>
        <p:spPr>
          <a:xfrm>
            <a:off x="1826340" y="337104"/>
            <a:ext cx="2964427" cy="21237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239295" y="840658"/>
            <a:ext cx="2336392" cy="1200329"/>
          </a:xfrm>
          <a:prstGeom prst="rect">
            <a:avLst/>
          </a:prstGeom>
          <a:noFill/>
        </p:spPr>
        <p:txBody>
          <a:bodyPr wrap="square" rtlCol="0">
            <a:spAutoFit/>
          </a:bodyPr>
          <a:lstStyle/>
          <a:p>
            <a:r>
              <a:rPr lang="en-US" dirty="0" smtClean="0"/>
              <a:t>How likely is this scenario to happen? Is it a worse case scenario?</a:t>
            </a:r>
            <a:endParaRPr lang="en-US" dirty="0"/>
          </a:p>
        </p:txBody>
      </p:sp>
      <p:sp>
        <p:nvSpPr>
          <p:cNvPr id="18" name="Oval 17"/>
          <p:cNvSpPr/>
          <p:nvPr/>
        </p:nvSpPr>
        <p:spPr>
          <a:xfrm>
            <a:off x="4971437" y="221226"/>
            <a:ext cx="2964427" cy="21237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283611" y="840658"/>
            <a:ext cx="2016841" cy="923330"/>
          </a:xfrm>
          <a:prstGeom prst="rect">
            <a:avLst/>
          </a:prstGeom>
          <a:noFill/>
        </p:spPr>
        <p:txBody>
          <a:bodyPr wrap="square" rtlCol="0">
            <a:spAutoFit/>
          </a:bodyPr>
          <a:lstStyle/>
          <a:p>
            <a:r>
              <a:rPr lang="en-US" dirty="0" smtClean="0"/>
              <a:t>Is this scenario as black and white as it seems?</a:t>
            </a:r>
            <a:endParaRPr lang="en-US" dirty="0"/>
          </a:p>
        </p:txBody>
      </p:sp>
    </p:spTree>
    <p:extLst>
      <p:ext uri="{BB962C8B-B14F-4D97-AF65-F5344CB8AC3E}">
        <p14:creationId xmlns:p14="http://schemas.microsoft.com/office/powerpoint/2010/main" val="19861175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thinking</a:t>
            </a:r>
            <a:endParaRPr lang="en-US" dirty="0"/>
          </a:p>
        </p:txBody>
      </p:sp>
      <p:sp>
        <p:nvSpPr>
          <p:cNvPr id="4" name="TextBox 3"/>
          <p:cNvSpPr txBox="1"/>
          <p:nvPr/>
        </p:nvSpPr>
        <p:spPr>
          <a:xfrm>
            <a:off x="3528502" y="2521974"/>
            <a:ext cx="2050026" cy="1846659"/>
          </a:xfrm>
          <a:prstGeom prst="rect">
            <a:avLst/>
          </a:prstGeom>
          <a:noFill/>
        </p:spPr>
        <p:txBody>
          <a:bodyPr wrap="square" rtlCol="0">
            <a:spAutoFit/>
          </a:bodyPr>
          <a:lstStyle/>
          <a:p>
            <a:r>
              <a:rPr lang="en-US" dirty="0" smtClean="0"/>
              <a:t>Negative automatic thought:    </a:t>
            </a:r>
          </a:p>
          <a:p>
            <a:r>
              <a:rPr lang="en-US" sz="1400" dirty="0" smtClean="0"/>
              <a:t>What thoughts went through your head at the time? </a:t>
            </a:r>
          </a:p>
          <a:p>
            <a:endParaRPr lang="en-US" dirty="0"/>
          </a:p>
          <a:p>
            <a:endParaRPr lang="en-US" dirty="0"/>
          </a:p>
        </p:txBody>
      </p:sp>
      <p:sp>
        <p:nvSpPr>
          <p:cNvPr id="5" name="TextBox 4"/>
          <p:cNvSpPr txBox="1"/>
          <p:nvPr/>
        </p:nvSpPr>
        <p:spPr>
          <a:xfrm>
            <a:off x="5770207" y="2540565"/>
            <a:ext cx="1616178" cy="1446550"/>
          </a:xfrm>
          <a:prstGeom prst="rect">
            <a:avLst/>
          </a:prstGeom>
          <a:noFill/>
        </p:spPr>
        <p:txBody>
          <a:bodyPr wrap="square" rtlCol="0">
            <a:spAutoFit/>
          </a:bodyPr>
          <a:lstStyle/>
          <a:p>
            <a:r>
              <a:rPr lang="en-US" dirty="0" smtClean="0"/>
              <a:t>Intensity: 1/10</a:t>
            </a:r>
          </a:p>
          <a:p>
            <a:r>
              <a:rPr lang="en-US" sz="1400" dirty="0" smtClean="0"/>
              <a:t>What emotions did you feel at the time? How much did you believe them ? (/10)</a:t>
            </a:r>
            <a:endParaRPr lang="en-US" sz="1400" dirty="0"/>
          </a:p>
        </p:txBody>
      </p:sp>
      <p:sp>
        <p:nvSpPr>
          <p:cNvPr id="7" name="TextBox 6"/>
          <p:cNvSpPr txBox="1"/>
          <p:nvPr/>
        </p:nvSpPr>
        <p:spPr>
          <a:xfrm>
            <a:off x="7877212" y="2536723"/>
            <a:ext cx="2363872" cy="2092881"/>
          </a:xfrm>
          <a:prstGeom prst="rect">
            <a:avLst/>
          </a:prstGeom>
          <a:noFill/>
        </p:spPr>
        <p:txBody>
          <a:bodyPr wrap="square" rtlCol="0">
            <a:spAutoFit/>
          </a:bodyPr>
          <a:lstStyle/>
          <a:p>
            <a:r>
              <a:rPr lang="en-US" dirty="0" smtClean="0"/>
              <a:t>Adaptive Thought:</a:t>
            </a:r>
          </a:p>
          <a:p>
            <a:r>
              <a:rPr lang="en-US" sz="1400" dirty="0" smtClean="0"/>
              <a:t>Is there another way you can think about this, </a:t>
            </a:r>
            <a:r>
              <a:rPr lang="en-US" sz="1400" b="1" dirty="0" smtClean="0"/>
              <a:t>what are the facts</a:t>
            </a:r>
            <a:r>
              <a:rPr lang="en-US" sz="1400" dirty="0" smtClean="0"/>
              <a:t>? Is this unhelpful thought </a:t>
            </a:r>
            <a:r>
              <a:rPr lang="en-US" sz="1400" b="1" dirty="0" smtClean="0"/>
              <a:t>a fact</a:t>
            </a:r>
            <a:r>
              <a:rPr lang="en-US" sz="1400" dirty="0" smtClean="0"/>
              <a:t>? Is there another way we can look at this situation that is  </a:t>
            </a:r>
            <a:r>
              <a:rPr lang="en-US" sz="1400" b="1" dirty="0" smtClean="0"/>
              <a:t>more balanced</a:t>
            </a:r>
            <a:r>
              <a:rPr lang="en-US" sz="1400" dirty="0" smtClean="0"/>
              <a:t> and </a:t>
            </a:r>
            <a:r>
              <a:rPr lang="en-US" sz="1400" b="1" dirty="0" smtClean="0"/>
              <a:t>realistic</a:t>
            </a:r>
            <a:r>
              <a:rPr lang="en-US" sz="1400" dirty="0" smtClean="0"/>
              <a:t>?</a:t>
            </a:r>
          </a:p>
          <a:p>
            <a:endParaRPr lang="en-US" sz="1400" dirty="0"/>
          </a:p>
        </p:txBody>
      </p:sp>
      <p:sp>
        <p:nvSpPr>
          <p:cNvPr id="8" name="TextBox 7"/>
          <p:cNvSpPr txBox="1"/>
          <p:nvPr/>
        </p:nvSpPr>
        <p:spPr>
          <a:xfrm>
            <a:off x="10241084" y="2521974"/>
            <a:ext cx="1483884" cy="1231106"/>
          </a:xfrm>
          <a:prstGeom prst="rect">
            <a:avLst/>
          </a:prstGeom>
          <a:noFill/>
        </p:spPr>
        <p:txBody>
          <a:bodyPr wrap="square" rtlCol="0">
            <a:spAutoFit/>
          </a:bodyPr>
          <a:lstStyle/>
          <a:p>
            <a:r>
              <a:rPr lang="en-US" dirty="0" smtClean="0"/>
              <a:t>Intensity: 1/10</a:t>
            </a:r>
          </a:p>
          <a:p>
            <a:r>
              <a:rPr lang="en-US" sz="1400" dirty="0" smtClean="0"/>
              <a:t>How do you feel about the original thought now? /10? </a:t>
            </a:r>
            <a:endParaRPr lang="en-US" sz="1400" dirty="0"/>
          </a:p>
        </p:txBody>
      </p:sp>
      <p:sp>
        <p:nvSpPr>
          <p:cNvPr id="9" name="TextBox 8"/>
          <p:cNvSpPr txBox="1"/>
          <p:nvPr/>
        </p:nvSpPr>
        <p:spPr>
          <a:xfrm>
            <a:off x="56191" y="2521974"/>
            <a:ext cx="1226919" cy="369332"/>
          </a:xfrm>
          <a:prstGeom prst="rect">
            <a:avLst/>
          </a:prstGeom>
          <a:noFill/>
        </p:spPr>
        <p:txBody>
          <a:bodyPr wrap="square" rtlCol="0">
            <a:spAutoFit/>
          </a:bodyPr>
          <a:lstStyle/>
          <a:p>
            <a:r>
              <a:rPr lang="en-US" dirty="0" smtClean="0"/>
              <a:t>Date/Time</a:t>
            </a:r>
            <a:endParaRPr lang="en-US" dirty="0"/>
          </a:p>
        </p:txBody>
      </p:sp>
      <p:sp>
        <p:nvSpPr>
          <p:cNvPr id="10" name="TextBox 9"/>
          <p:cNvSpPr txBox="1"/>
          <p:nvPr/>
        </p:nvSpPr>
        <p:spPr>
          <a:xfrm>
            <a:off x="1283110" y="2536723"/>
            <a:ext cx="2422865" cy="1231106"/>
          </a:xfrm>
          <a:prstGeom prst="rect">
            <a:avLst/>
          </a:prstGeom>
          <a:noFill/>
        </p:spPr>
        <p:txBody>
          <a:bodyPr wrap="square" rtlCol="0">
            <a:spAutoFit/>
          </a:bodyPr>
          <a:lstStyle/>
          <a:p>
            <a:r>
              <a:rPr lang="en-US" dirty="0" smtClean="0"/>
              <a:t>Situation:</a:t>
            </a:r>
          </a:p>
          <a:p>
            <a:r>
              <a:rPr lang="en-US" sz="1400" dirty="0" smtClean="0"/>
              <a:t>What lead to the unpleasant emotion?</a:t>
            </a:r>
          </a:p>
          <a:p>
            <a:r>
              <a:rPr lang="en-US" sz="1400" dirty="0" smtClean="0"/>
              <a:t>What distressing physical  sensations do you have?</a:t>
            </a:r>
            <a:endParaRPr lang="en-US" sz="1400" dirty="0"/>
          </a:p>
        </p:txBody>
      </p:sp>
    </p:spTree>
    <p:extLst>
      <p:ext uri="{BB962C8B-B14F-4D97-AF65-F5344CB8AC3E}">
        <p14:creationId xmlns:p14="http://schemas.microsoft.com/office/powerpoint/2010/main" val="10857022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questions?</a:t>
            </a:r>
            <a:endParaRPr lang="en-US" dirty="0"/>
          </a:p>
        </p:txBody>
      </p:sp>
      <p:sp>
        <p:nvSpPr>
          <p:cNvPr id="3" name="Content Placeholder 2"/>
          <p:cNvSpPr>
            <a:spLocks noGrp="1"/>
          </p:cNvSpPr>
          <p:nvPr>
            <p:ph idx="1"/>
          </p:nvPr>
        </p:nvSpPr>
        <p:spPr/>
        <p:txBody>
          <a:bodyPr/>
          <a:lstStyle/>
          <a:p>
            <a:r>
              <a:rPr lang="en-US" dirty="0" smtClean="0"/>
              <a:t>You can email me at:  </a:t>
            </a:r>
            <a:r>
              <a:rPr lang="en-US" dirty="0" smtClean="0">
                <a:hlinkClick r:id="rId2"/>
              </a:rPr>
              <a:t>bethanygarner_@hotmail.com</a:t>
            </a:r>
            <a:r>
              <a:rPr lang="en-US" dirty="0" smtClean="0"/>
              <a:t> </a:t>
            </a:r>
          </a:p>
          <a:p>
            <a:r>
              <a:rPr lang="en-US" dirty="0" smtClean="0"/>
              <a:t>You can also contact me via mobile: 07415382167</a:t>
            </a:r>
          </a:p>
          <a:p>
            <a:endParaRPr lang="en-US" dirty="0"/>
          </a:p>
        </p:txBody>
      </p:sp>
      <p:pic>
        <p:nvPicPr>
          <p:cNvPr id="4" name="Picture 3"/>
          <p:cNvPicPr>
            <a:picLocks noChangeAspect="1"/>
          </p:cNvPicPr>
          <p:nvPr/>
        </p:nvPicPr>
        <p:blipFill>
          <a:blip r:embed="rId3"/>
          <a:stretch>
            <a:fillRect/>
          </a:stretch>
        </p:blipFill>
        <p:spPr>
          <a:xfrm>
            <a:off x="0" y="5304083"/>
            <a:ext cx="3280492" cy="1553917"/>
          </a:xfrm>
          <a:prstGeom prst="rect">
            <a:avLst/>
          </a:prstGeom>
        </p:spPr>
      </p:pic>
    </p:spTree>
    <p:extLst>
      <p:ext uri="{BB962C8B-B14F-4D97-AF65-F5344CB8AC3E}">
        <p14:creationId xmlns:p14="http://schemas.microsoft.com/office/powerpoint/2010/main" val="14966978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942" y="374757"/>
            <a:ext cx="7729728" cy="1188720"/>
          </a:xfrm>
        </p:spPr>
        <p:txBody>
          <a:bodyPr/>
          <a:lstStyle/>
          <a:p>
            <a:r>
              <a:rPr lang="en-US" dirty="0" smtClean="0"/>
              <a:t>Some links for support:</a:t>
            </a:r>
            <a:endParaRPr lang="en-US" dirty="0"/>
          </a:p>
        </p:txBody>
      </p:sp>
      <p:sp>
        <p:nvSpPr>
          <p:cNvPr id="3" name="Content Placeholder 2"/>
          <p:cNvSpPr>
            <a:spLocks noGrp="1"/>
          </p:cNvSpPr>
          <p:nvPr>
            <p:ph idx="1"/>
          </p:nvPr>
        </p:nvSpPr>
        <p:spPr>
          <a:xfrm>
            <a:off x="1257742" y="1563477"/>
            <a:ext cx="7729728" cy="3101983"/>
          </a:xfrm>
        </p:spPr>
        <p:txBody>
          <a:bodyPr>
            <a:normAutofit fontScale="25000" lnSpcReduction="20000"/>
          </a:bodyPr>
          <a:lstStyle/>
          <a:p>
            <a:r>
              <a:rPr lang="en-US" sz="5600" b="1" dirty="0"/>
              <a:t>Anxiety UK</a:t>
            </a:r>
          </a:p>
          <a:p>
            <a:r>
              <a:rPr lang="en-US" sz="5600" dirty="0"/>
              <a:t>Charity providing support if you have been diagnosed with an anxiety condition.</a:t>
            </a:r>
          </a:p>
          <a:p>
            <a:r>
              <a:rPr lang="en-US" sz="5600" dirty="0"/>
              <a:t>Phone: 03444 775 774 (Monday to Friday, 9.30am to 5.30pm)</a:t>
            </a:r>
          </a:p>
          <a:p>
            <a:r>
              <a:rPr lang="en-US" sz="5600" dirty="0"/>
              <a:t>Website: </a:t>
            </a:r>
            <a:r>
              <a:rPr lang="en-US" sz="5600" dirty="0">
                <a:hlinkClick r:id="rId2"/>
              </a:rPr>
              <a:t>www.anxietyuk.org.uk</a:t>
            </a:r>
            <a:endParaRPr lang="en-US" sz="5600" dirty="0"/>
          </a:p>
          <a:p>
            <a:r>
              <a:rPr lang="en-US" sz="5600" b="1" dirty="0"/>
              <a:t>Bipolar UK</a:t>
            </a:r>
          </a:p>
          <a:p>
            <a:r>
              <a:rPr lang="en-US" sz="5600" dirty="0"/>
              <a:t>A charity helping people living with manic depression or bipolar disorder.</a:t>
            </a:r>
          </a:p>
          <a:p>
            <a:r>
              <a:rPr lang="en-US" sz="5600" dirty="0"/>
              <a:t>Website: </a:t>
            </a:r>
            <a:r>
              <a:rPr lang="en-US" sz="5600" dirty="0">
                <a:hlinkClick r:id="rId3"/>
              </a:rPr>
              <a:t>www.bipolaruk.org.uk</a:t>
            </a:r>
            <a:endParaRPr lang="en-US" sz="5600" dirty="0"/>
          </a:p>
          <a:p>
            <a:r>
              <a:rPr lang="en-US" sz="5600" b="1" dirty="0"/>
              <a:t>CALM</a:t>
            </a:r>
          </a:p>
          <a:p>
            <a:r>
              <a:rPr lang="en-US" sz="5600" dirty="0"/>
              <a:t>CALM is the Campaign Against Living Miserably, for men aged 15 to 35.</a:t>
            </a:r>
          </a:p>
          <a:p>
            <a:r>
              <a:rPr lang="en-US" sz="5600" dirty="0"/>
              <a:t>Phone: 0800 58 58 58 (daily, 5pm to midnight)</a:t>
            </a:r>
          </a:p>
          <a:p>
            <a:r>
              <a:rPr lang="en-US" sz="5600" dirty="0"/>
              <a:t>Website: </a:t>
            </a:r>
            <a:r>
              <a:rPr lang="en-US" sz="5600" dirty="0">
                <a:hlinkClick r:id="rId4"/>
              </a:rPr>
              <a:t>www.thecalmzone.net</a:t>
            </a:r>
            <a:endParaRPr lang="en-US" sz="5600" dirty="0"/>
          </a:p>
          <a:p>
            <a:r>
              <a:rPr lang="en-US" sz="5600" b="1" dirty="0"/>
              <a:t>Men's Health Forum</a:t>
            </a:r>
          </a:p>
          <a:p>
            <a:r>
              <a:rPr lang="en-US" sz="5600" dirty="0"/>
              <a:t>24/7 stress support for men by text, chat and email.</a:t>
            </a:r>
          </a:p>
          <a:p>
            <a:r>
              <a:rPr lang="en-US" sz="5600" dirty="0"/>
              <a:t>Website: </a:t>
            </a:r>
            <a:r>
              <a:rPr lang="en-US" sz="5600" dirty="0">
                <a:hlinkClick r:id="rId5"/>
              </a:rPr>
              <a:t>www.menshealthforum.org.uk</a:t>
            </a:r>
            <a:endParaRPr lang="en-US" sz="5600" dirty="0"/>
          </a:p>
          <a:p>
            <a:r>
              <a:rPr lang="en-US" sz="5600" b="1" dirty="0"/>
              <a:t>Mental Health Foundation</a:t>
            </a:r>
          </a:p>
          <a:p>
            <a:r>
              <a:rPr lang="en-US" sz="5600" dirty="0"/>
              <a:t>Provides information and support for anyone with mental health problems or learning disabilities.</a:t>
            </a:r>
          </a:p>
          <a:p>
            <a:r>
              <a:rPr lang="en-US" sz="5600" dirty="0"/>
              <a:t>Website: </a:t>
            </a:r>
            <a:r>
              <a:rPr lang="en-US" sz="5600" dirty="0">
                <a:hlinkClick r:id="rId6"/>
              </a:rPr>
              <a:t>www.mentalhealth.org.uk</a:t>
            </a:r>
            <a:endParaRPr lang="en-US" sz="5600" dirty="0"/>
          </a:p>
          <a:p>
            <a:r>
              <a:rPr lang="en-US" dirty="0"/>
              <a:t/>
            </a:r>
            <a:br>
              <a:rPr lang="en-US" dirty="0"/>
            </a:br>
            <a:endParaRPr lang="en-US" dirty="0"/>
          </a:p>
        </p:txBody>
      </p:sp>
    </p:spTree>
    <p:extLst>
      <p:ext uri="{BB962C8B-B14F-4D97-AF65-F5344CB8AC3E}">
        <p14:creationId xmlns:p14="http://schemas.microsoft.com/office/powerpoint/2010/main" val="2047323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2426" y="182880"/>
            <a:ext cx="7729728" cy="1188720"/>
          </a:xfrm>
        </p:spPr>
        <p:txBody>
          <a:bodyPr/>
          <a:lstStyle/>
          <a:p>
            <a:r>
              <a:rPr lang="en-US" dirty="0" smtClean="0"/>
              <a:t>Some links for support</a:t>
            </a:r>
            <a:endParaRPr lang="en-US" dirty="0"/>
          </a:p>
        </p:txBody>
      </p:sp>
      <p:sp>
        <p:nvSpPr>
          <p:cNvPr id="3" name="Content Placeholder 2"/>
          <p:cNvSpPr>
            <a:spLocks noGrp="1"/>
          </p:cNvSpPr>
          <p:nvPr>
            <p:ph idx="1"/>
          </p:nvPr>
        </p:nvSpPr>
        <p:spPr>
          <a:xfrm>
            <a:off x="929149" y="1371600"/>
            <a:ext cx="10766322" cy="4380271"/>
          </a:xfrm>
        </p:spPr>
        <p:txBody>
          <a:bodyPr>
            <a:normAutofit fontScale="25000" lnSpcReduction="20000"/>
          </a:bodyPr>
          <a:lstStyle/>
          <a:p>
            <a:r>
              <a:rPr lang="en-US" sz="5600" b="1" dirty="0"/>
              <a:t>Mind</a:t>
            </a:r>
          </a:p>
          <a:p>
            <a:r>
              <a:rPr lang="en-US" sz="5600" dirty="0"/>
              <a:t>Promotes the views and needs of people with mental health problems.</a:t>
            </a:r>
          </a:p>
          <a:p>
            <a:r>
              <a:rPr lang="en-US" sz="5600" dirty="0"/>
              <a:t>Phone: 0300 123 3393 (Monday to Friday, 9am to 6pm)</a:t>
            </a:r>
          </a:p>
          <a:p>
            <a:r>
              <a:rPr lang="en-US" sz="5600" dirty="0"/>
              <a:t>Website: </a:t>
            </a:r>
            <a:r>
              <a:rPr lang="en-US" sz="5600" dirty="0">
                <a:hlinkClick r:id="rId2"/>
              </a:rPr>
              <a:t>www.mind.org.uk</a:t>
            </a:r>
            <a:endParaRPr lang="en-US" sz="5600" dirty="0"/>
          </a:p>
          <a:p>
            <a:r>
              <a:rPr lang="en-US" sz="5600" b="1" dirty="0"/>
              <a:t>No Panic</a:t>
            </a:r>
          </a:p>
          <a:p>
            <a:r>
              <a:rPr lang="en-US" sz="5600" dirty="0"/>
              <a:t>Voluntary charity offering support for sufferers of panic attacks and obsessive compulsive disorder (OCD). Offers a course to help overcome your phobia or OCD.</a:t>
            </a:r>
          </a:p>
          <a:p>
            <a:r>
              <a:rPr lang="en-US" sz="5600" dirty="0"/>
              <a:t>Phone: 0844 967 4848 (daily, 10am to 10pm). Calls cost 5p per minute plus your phone provider's Access Charge</a:t>
            </a:r>
          </a:p>
          <a:p>
            <a:r>
              <a:rPr lang="en-US" sz="5600" dirty="0"/>
              <a:t>Website: </a:t>
            </a:r>
            <a:r>
              <a:rPr lang="en-US" sz="5600" dirty="0">
                <a:hlinkClick r:id="rId3"/>
              </a:rPr>
              <a:t>www.nopanic.org.uk</a:t>
            </a:r>
            <a:endParaRPr lang="en-US" sz="5600" dirty="0"/>
          </a:p>
          <a:p>
            <a:r>
              <a:rPr lang="en-US" sz="5600" b="1" dirty="0"/>
              <a:t>OCD Action</a:t>
            </a:r>
          </a:p>
          <a:p>
            <a:r>
              <a:rPr lang="en-US" sz="5600" dirty="0"/>
              <a:t>Support for people with OCD. Includes information on treatment and online resources.</a:t>
            </a:r>
          </a:p>
          <a:p>
            <a:r>
              <a:rPr lang="en-US" sz="5600" dirty="0"/>
              <a:t>Phone: 0845 390 6232 (Monday to Friday, 9.30am to 5pm). Calls cost 5p per minute plus your phone provider's Access Charge</a:t>
            </a:r>
          </a:p>
          <a:p>
            <a:r>
              <a:rPr lang="en-US" sz="5600" dirty="0"/>
              <a:t>Website: </a:t>
            </a:r>
            <a:r>
              <a:rPr lang="en-US" sz="5600" dirty="0">
                <a:hlinkClick r:id="rId4"/>
              </a:rPr>
              <a:t>www.ocdaction.org.uk</a:t>
            </a:r>
            <a:endParaRPr lang="en-US" sz="5600" dirty="0"/>
          </a:p>
          <a:p>
            <a:endParaRPr lang="en-US" dirty="0"/>
          </a:p>
        </p:txBody>
      </p:sp>
    </p:spTree>
    <p:extLst>
      <p:ext uri="{BB962C8B-B14F-4D97-AF65-F5344CB8AC3E}">
        <p14:creationId xmlns:p14="http://schemas.microsoft.com/office/powerpoint/2010/main" val="6684426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links for support</a:t>
            </a:r>
            <a:endParaRPr lang="en-US" dirty="0"/>
          </a:p>
        </p:txBody>
      </p:sp>
      <p:sp>
        <p:nvSpPr>
          <p:cNvPr id="3" name="Content Placeholder 2"/>
          <p:cNvSpPr>
            <a:spLocks noGrp="1"/>
          </p:cNvSpPr>
          <p:nvPr>
            <p:ph idx="1"/>
          </p:nvPr>
        </p:nvSpPr>
        <p:spPr>
          <a:xfrm>
            <a:off x="1519083" y="2153412"/>
            <a:ext cx="8804787" cy="4586601"/>
          </a:xfrm>
        </p:spPr>
        <p:txBody>
          <a:bodyPr>
            <a:normAutofit fontScale="85000" lnSpcReduction="10000"/>
          </a:bodyPr>
          <a:lstStyle/>
          <a:p>
            <a:r>
              <a:rPr lang="en-US" b="1" dirty="0"/>
              <a:t>Rethink Mental Illness</a:t>
            </a:r>
          </a:p>
          <a:p>
            <a:r>
              <a:rPr lang="en-US" dirty="0"/>
              <a:t>Support and advice for people living with mental illness.</a:t>
            </a:r>
          </a:p>
          <a:p>
            <a:r>
              <a:rPr lang="en-US" dirty="0"/>
              <a:t>Phone: 0300 5000 927 (Monday to Friday, 9.30am to 4pm)</a:t>
            </a:r>
          </a:p>
          <a:p>
            <a:r>
              <a:rPr lang="en-US" dirty="0"/>
              <a:t>Website: </a:t>
            </a:r>
            <a:r>
              <a:rPr lang="en-US" dirty="0">
                <a:hlinkClick r:id="rId2"/>
              </a:rPr>
              <a:t>www.rethink.org</a:t>
            </a:r>
            <a:endParaRPr lang="en-US" dirty="0"/>
          </a:p>
          <a:p>
            <a:r>
              <a:rPr lang="en-US" b="1" dirty="0"/>
              <a:t>Samaritans</a:t>
            </a:r>
          </a:p>
          <a:p>
            <a:r>
              <a:rPr lang="en-US" dirty="0"/>
              <a:t>Confidential support for people experiencing feelings of distress or despair.</a:t>
            </a:r>
          </a:p>
          <a:p>
            <a:r>
              <a:rPr lang="en-US" dirty="0"/>
              <a:t>Phone: 116 123 (free 24-hour helpline)</a:t>
            </a:r>
          </a:p>
          <a:p>
            <a:r>
              <a:rPr lang="en-US" dirty="0"/>
              <a:t>Website: </a:t>
            </a:r>
            <a:r>
              <a:rPr lang="en-US" dirty="0">
                <a:hlinkClick r:id="rId3"/>
              </a:rPr>
              <a:t>www.samaritans.org.uk</a:t>
            </a:r>
            <a:endParaRPr lang="en-US" dirty="0"/>
          </a:p>
          <a:p>
            <a:r>
              <a:rPr lang="en-US" b="1" dirty="0"/>
              <a:t>SANE</a:t>
            </a:r>
          </a:p>
          <a:p>
            <a:r>
              <a:rPr lang="en-US" dirty="0"/>
              <a:t>Emotional support, information and guidance for people affected by mental illness, their families and </a:t>
            </a:r>
            <a:r>
              <a:rPr lang="en-US" dirty="0" err="1"/>
              <a:t>carers</a:t>
            </a:r>
            <a:r>
              <a:rPr lang="en-US" dirty="0"/>
              <a:t>. </a:t>
            </a:r>
          </a:p>
          <a:p>
            <a:r>
              <a:rPr lang="en-US" dirty="0" err="1"/>
              <a:t>Textcare</a:t>
            </a:r>
            <a:r>
              <a:rPr lang="en-US" dirty="0"/>
              <a:t>: comfort and care via text message, sent when the person needs it most: </a:t>
            </a:r>
            <a:r>
              <a:rPr lang="en-US" dirty="0">
                <a:hlinkClick r:id="rId4"/>
              </a:rPr>
              <a:t>www.sane.org.uk/textcare</a:t>
            </a:r>
            <a:endParaRPr lang="en-US" dirty="0"/>
          </a:p>
          <a:p>
            <a:r>
              <a:rPr lang="en-US" dirty="0"/>
              <a:t>Peer support forum: </a:t>
            </a:r>
            <a:r>
              <a:rPr lang="en-US" dirty="0">
                <a:hlinkClick r:id="rId5"/>
              </a:rPr>
              <a:t>www.sane.org.uk/supportforum</a:t>
            </a:r>
            <a:endParaRPr lang="en-US" dirty="0"/>
          </a:p>
          <a:p>
            <a:r>
              <a:rPr lang="en-US" dirty="0"/>
              <a:t>Website: </a:t>
            </a:r>
            <a:r>
              <a:rPr lang="en-US" dirty="0">
                <a:hlinkClick r:id="rId6"/>
              </a:rPr>
              <a:t>www.sane.org.uk/support</a:t>
            </a:r>
            <a:endParaRPr lang="en-US" dirty="0"/>
          </a:p>
          <a:p>
            <a:endParaRPr lang="en-US" dirty="0"/>
          </a:p>
        </p:txBody>
      </p:sp>
    </p:spTree>
    <p:extLst>
      <p:ext uri="{BB962C8B-B14F-4D97-AF65-F5344CB8AC3E}">
        <p14:creationId xmlns:p14="http://schemas.microsoft.com/office/powerpoint/2010/main" val="16432605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links for support</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OCD UK</a:t>
            </a:r>
          </a:p>
          <a:p>
            <a:r>
              <a:rPr lang="en-US" dirty="0"/>
              <a:t>A charity run by people with OCD, for people with OCD. Includes facts, news and treatments.</a:t>
            </a:r>
          </a:p>
          <a:p>
            <a:r>
              <a:rPr lang="en-US" dirty="0"/>
              <a:t>Phone: 0333 212 7890 (Monday to Friday, 9am to 5pm)</a:t>
            </a:r>
          </a:p>
          <a:p>
            <a:r>
              <a:rPr lang="en-US" dirty="0"/>
              <a:t>Website: </a:t>
            </a:r>
            <a:r>
              <a:rPr lang="en-US" dirty="0">
                <a:hlinkClick r:id="rId2"/>
              </a:rPr>
              <a:t>www.ocduk.org</a:t>
            </a:r>
            <a:endParaRPr lang="en-US" dirty="0"/>
          </a:p>
          <a:p>
            <a:r>
              <a:rPr lang="en-US" b="1" dirty="0"/>
              <a:t>PAPYRUS</a:t>
            </a:r>
          </a:p>
          <a:p>
            <a:r>
              <a:rPr lang="en-US" dirty="0"/>
              <a:t>Young suicide prevention society.</a:t>
            </a:r>
          </a:p>
          <a:p>
            <a:r>
              <a:rPr lang="en-US" dirty="0"/>
              <a:t>Phone: </a:t>
            </a:r>
            <a:r>
              <a:rPr lang="en-US" dirty="0" err="1"/>
              <a:t>HOPElineUK</a:t>
            </a:r>
            <a:r>
              <a:rPr lang="en-US" dirty="0"/>
              <a:t> 0800 068 4141 (Monday to Friday, 10am to 5pm and 7pm to 10pm, and 2pm to 5pm on weekends)</a:t>
            </a:r>
          </a:p>
          <a:p>
            <a:r>
              <a:rPr lang="en-US" dirty="0"/>
              <a:t>Website: </a:t>
            </a:r>
            <a:r>
              <a:rPr lang="en-US" dirty="0">
                <a:hlinkClick r:id="rId3"/>
              </a:rPr>
              <a:t>www.papyrus-uk.org</a:t>
            </a:r>
            <a:endParaRPr lang="en-US" dirty="0"/>
          </a:p>
          <a:p>
            <a:endParaRPr lang="en-US" dirty="0"/>
          </a:p>
        </p:txBody>
      </p:sp>
    </p:spTree>
    <p:extLst>
      <p:ext uri="{BB962C8B-B14F-4D97-AF65-F5344CB8AC3E}">
        <p14:creationId xmlns:p14="http://schemas.microsoft.com/office/powerpoint/2010/main" val="13172553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5381" y="2705001"/>
            <a:ext cx="7729728" cy="1188720"/>
          </a:xfrm>
        </p:spPr>
        <p:txBody>
          <a:bodyPr/>
          <a:lstStyle/>
          <a:p>
            <a:r>
              <a:rPr lang="en-US" dirty="0" smtClean="0"/>
              <a:t>Thanks for listening! </a:t>
            </a:r>
            <a:r>
              <a:rPr lang="en-US" dirty="0" smtClean="0">
                <a:sym typeface="Wingdings"/>
              </a:rPr>
              <a:t></a:t>
            </a:r>
            <a:endParaRPr lang="en-US" dirty="0"/>
          </a:p>
        </p:txBody>
      </p:sp>
      <p:pic>
        <p:nvPicPr>
          <p:cNvPr id="4" name="Picture 3"/>
          <p:cNvPicPr>
            <a:picLocks noChangeAspect="1"/>
          </p:cNvPicPr>
          <p:nvPr/>
        </p:nvPicPr>
        <p:blipFill>
          <a:blip r:embed="rId2"/>
          <a:stretch>
            <a:fillRect/>
          </a:stretch>
        </p:blipFill>
        <p:spPr>
          <a:xfrm>
            <a:off x="0" y="5304083"/>
            <a:ext cx="3280492" cy="1553917"/>
          </a:xfrm>
          <a:prstGeom prst="rect">
            <a:avLst/>
          </a:prstGeom>
        </p:spPr>
      </p:pic>
    </p:spTree>
    <p:extLst>
      <p:ext uri="{BB962C8B-B14F-4D97-AF65-F5344CB8AC3E}">
        <p14:creationId xmlns:p14="http://schemas.microsoft.com/office/powerpoint/2010/main" val="471949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lstStyle/>
          <a:p>
            <a:r>
              <a:rPr lang="en-US" dirty="0" smtClean="0"/>
              <a:t>What will this session be about?</a:t>
            </a:r>
          </a:p>
          <a:p>
            <a:r>
              <a:rPr lang="en-US" dirty="0" smtClean="0"/>
              <a:t>I am going to discuss some methods of CBT (cognitive behavioural therapy) to help with negative thinking and improve general wellbeing.</a:t>
            </a:r>
          </a:p>
          <a:p>
            <a:r>
              <a:rPr lang="en-US" dirty="0" smtClean="0"/>
              <a:t>If anyone feels uncomfortable, you can leave at any time and if you want to rejoin, the team will let you back in.</a:t>
            </a:r>
          </a:p>
          <a:p>
            <a:r>
              <a:rPr lang="en-US" dirty="0" smtClean="0"/>
              <a:t>My contact details will be available at the end and some links for mental health support will also be provided.</a:t>
            </a:r>
            <a:endParaRPr lang="en-US" dirty="0"/>
          </a:p>
        </p:txBody>
      </p:sp>
      <p:pic>
        <p:nvPicPr>
          <p:cNvPr id="4" name="Picture 3"/>
          <p:cNvPicPr>
            <a:picLocks noChangeAspect="1"/>
          </p:cNvPicPr>
          <p:nvPr/>
        </p:nvPicPr>
        <p:blipFill>
          <a:blip r:embed="rId2"/>
          <a:stretch>
            <a:fillRect/>
          </a:stretch>
        </p:blipFill>
        <p:spPr>
          <a:xfrm>
            <a:off x="0" y="5304083"/>
            <a:ext cx="3280492" cy="1553917"/>
          </a:xfrm>
          <a:prstGeom prst="rect">
            <a:avLst/>
          </a:prstGeom>
        </p:spPr>
      </p:pic>
    </p:spTree>
    <p:extLst>
      <p:ext uri="{BB962C8B-B14F-4D97-AF65-F5344CB8AC3E}">
        <p14:creationId xmlns:p14="http://schemas.microsoft.com/office/powerpoint/2010/main" val="1211834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lstStyle/>
          <a:p>
            <a:r>
              <a:rPr lang="en-US" dirty="0" smtClean="0"/>
              <a:t>Who am I?</a:t>
            </a:r>
          </a:p>
          <a:p>
            <a:r>
              <a:rPr lang="en-US" dirty="0" smtClean="0"/>
              <a:t>Aspiring assistant psychologist with a postgraduate degree in clinical and health psychology and an undergraduate in psychology.</a:t>
            </a:r>
          </a:p>
          <a:p>
            <a:r>
              <a:rPr lang="en-US" dirty="0" smtClean="0"/>
              <a:t>I have over two years experience working one to one with clients that have a diverse range of mental health issues.</a:t>
            </a:r>
          </a:p>
          <a:p>
            <a:r>
              <a:rPr lang="en-US" dirty="0" smtClean="0"/>
              <a:t>Recent membership with the </a:t>
            </a:r>
            <a:r>
              <a:rPr lang="en-US" dirty="0"/>
              <a:t>B</a:t>
            </a:r>
            <a:r>
              <a:rPr lang="en-US" dirty="0" smtClean="0"/>
              <a:t>ritish Psychological </a:t>
            </a:r>
            <a:r>
              <a:rPr lang="en-US" dirty="0"/>
              <a:t>S</a:t>
            </a:r>
            <a:r>
              <a:rPr lang="en-US" dirty="0" smtClean="0"/>
              <a:t>ociety </a:t>
            </a:r>
          </a:p>
          <a:p>
            <a:r>
              <a:rPr lang="en-US" dirty="0" smtClean="0"/>
              <a:t>Undertaking a CBT course and looking to improve my skills.</a:t>
            </a:r>
            <a:endParaRPr lang="en-US" dirty="0"/>
          </a:p>
        </p:txBody>
      </p:sp>
      <p:pic>
        <p:nvPicPr>
          <p:cNvPr id="4" name="Picture 3"/>
          <p:cNvPicPr>
            <a:picLocks noChangeAspect="1"/>
          </p:cNvPicPr>
          <p:nvPr/>
        </p:nvPicPr>
        <p:blipFill>
          <a:blip r:embed="rId2"/>
          <a:stretch>
            <a:fillRect/>
          </a:stretch>
        </p:blipFill>
        <p:spPr>
          <a:xfrm>
            <a:off x="0" y="5304083"/>
            <a:ext cx="3280492" cy="1553917"/>
          </a:xfrm>
          <a:prstGeom prst="rect">
            <a:avLst/>
          </a:prstGeom>
        </p:spPr>
      </p:pic>
    </p:spTree>
    <p:extLst>
      <p:ext uri="{BB962C8B-B14F-4D97-AF65-F5344CB8AC3E}">
        <p14:creationId xmlns:p14="http://schemas.microsoft.com/office/powerpoint/2010/main" val="574356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cbt</a:t>
            </a:r>
            <a:r>
              <a:rPr lang="en-US" dirty="0" smtClean="0"/>
              <a:t>?</a:t>
            </a:r>
            <a:endParaRPr lang="en-US" dirty="0"/>
          </a:p>
        </p:txBody>
      </p:sp>
      <p:sp>
        <p:nvSpPr>
          <p:cNvPr id="3" name="Content Placeholder 2"/>
          <p:cNvSpPr>
            <a:spLocks noGrp="1"/>
          </p:cNvSpPr>
          <p:nvPr>
            <p:ph idx="1"/>
          </p:nvPr>
        </p:nvSpPr>
        <p:spPr/>
        <p:txBody>
          <a:bodyPr/>
          <a:lstStyle/>
          <a:p>
            <a:r>
              <a:rPr lang="en-US" dirty="0" smtClean="0"/>
              <a:t>CBT (Cognitive Behavioural Therapy) is a therapy to deal with negative thinking. It requires persistence and a lot of self work.</a:t>
            </a:r>
          </a:p>
          <a:p>
            <a:r>
              <a:rPr lang="en-US" dirty="0" smtClean="0"/>
              <a:t>CBT focuses on providing you with tools to help you solve your current problems.</a:t>
            </a:r>
          </a:p>
          <a:p>
            <a:r>
              <a:rPr lang="en-US" dirty="0" smtClean="0"/>
              <a:t>The key principles of CBT focus on addressing your patterns of thought.</a:t>
            </a:r>
            <a:endParaRPr lang="en-US" dirty="0"/>
          </a:p>
        </p:txBody>
      </p:sp>
      <p:pic>
        <p:nvPicPr>
          <p:cNvPr id="4" name="Picture 3"/>
          <p:cNvPicPr>
            <a:picLocks noChangeAspect="1"/>
          </p:cNvPicPr>
          <p:nvPr/>
        </p:nvPicPr>
        <p:blipFill>
          <a:blip r:embed="rId2"/>
          <a:stretch>
            <a:fillRect/>
          </a:stretch>
        </p:blipFill>
        <p:spPr>
          <a:xfrm>
            <a:off x="0" y="5304083"/>
            <a:ext cx="3280492" cy="1553917"/>
          </a:xfrm>
          <a:prstGeom prst="rect">
            <a:avLst/>
          </a:prstGeom>
        </p:spPr>
      </p:pic>
    </p:spTree>
    <p:extLst>
      <p:ext uri="{BB962C8B-B14F-4D97-AF65-F5344CB8AC3E}">
        <p14:creationId xmlns:p14="http://schemas.microsoft.com/office/powerpoint/2010/main" val="242985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cbt</a:t>
            </a:r>
            <a:r>
              <a:rPr lang="en-US" dirty="0" smtClean="0"/>
              <a:t>?</a:t>
            </a:r>
            <a:endParaRPr lang="en-US" dirty="0"/>
          </a:p>
        </p:txBody>
      </p:sp>
      <p:sp>
        <p:nvSpPr>
          <p:cNvPr id="3" name="Content Placeholder 2"/>
          <p:cNvSpPr>
            <a:spLocks noGrp="1"/>
          </p:cNvSpPr>
          <p:nvPr>
            <p:ph idx="1"/>
          </p:nvPr>
        </p:nvSpPr>
        <p:spPr/>
        <p:txBody>
          <a:bodyPr/>
          <a:lstStyle/>
          <a:p>
            <a:r>
              <a:rPr lang="en-US" dirty="0" smtClean="0"/>
              <a:t>CBT can help with both anxiety and depression, but also any symptoms of mild stressors.</a:t>
            </a:r>
          </a:p>
          <a:p>
            <a:r>
              <a:rPr lang="en-US" dirty="0" smtClean="0"/>
              <a:t>These are lifelong skills that you will need to keep practicing – it doesn't</a:t>
            </a:r>
            <a:r>
              <a:rPr lang="fr-FR" dirty="0" smtClean="0"/>
              <a:t>’</a:t>
            </a:r>
            <a:r>
              <a:rPr lang="en-US" dirty="0" smtClean="0"/>
              <a:t>t work overnight! It takes time and practice.</a:t>
            </a:r>
          </a:p>
          <a:p>
            <a:r>
              <a:rPr lang="en-US" dirty="0" smtClean="0"/>
              <a:t>CBT will help: Identify specific problems, become aware of unproductive thought patterns, identify negative thinking and learning new </a:t>
            </a:r>
            <a:r>
              <a:rPr lang="en-US" dirty="0" err="1" smtClean="0"/>
              <a:t>behaviours</a:t>
            </a:r>
            <a:r>
              <a:rPr lang="en-US" dirty="0" smtClean="0"/>
              <a:t>.</a:t>
            </a:r>
          </a:p>
          <a:p>
            <a:endParaRPr lang="en-US" dirty="0" smtClean="0"/>
          </a:p>
          <a:p>
            <a:endParaRPr lang="en-US" dirty="0" smtClean="0"/>
          </a:p>
          <a:p>
            <a:endParaRPr lang="en-US" dirty="0"/>
          </a:p>
        </p:txBody>
      </p:sp>
      <p:pic>
        <p:nvPicPr>
          <p:cNvPr id="4" name="Picture 3"/>
          <p:cNvPicPr>
            <a:picLocks noChangeAspect="1"/>
          </p:cNvPicPr>
          <p:nvPr/>
        </p:nvPicPr>
        <p:blipFill>
          <a:blip r:embed="rId2"/>
          <a:stretch>
            <a:fillRect/>
          </a:stretch>
        </p:blipFill>
        <p:spPr>
          <a:xfrm>
            <a:off x="0" y="5304083"/>
            <a:ext cx="3280492" cy="1553917"/>
          </a:xfrm>
          <a:prstGeom prst="rect">
            <a:avLst/>
          </a:prstGeom>
        </p:spPr>
      </p:pic>
    </p:spTree>
    <p:extLst>
      <p:ext uri="{BB962C8B-B14F-4D97-AF65-F5344CB8AC3E}">
        <p14:creationId xmlns:p14="http://schemas.microsoft.com/office/powerpoint/2010/main" val="2040840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 can </a:t>
            </a:r>
            <a:r>
              <a:rPr lang="en-US" dirty="0" err="1" smtClean="0"/>
              <a:t>cbt</a:t>
            </a:r>
            <a:r>
              <a:rPr lang="en-US" dirty="0" smtClean="0"/>
              <a:t> help with?</a:t>
            </a:r>
            <a:endParaRPr lang="en-US" dirty="0"/>
          </a:p>
        </p:txBody>
      </p:sp>
      <p:sp>
        <p:nvSpPr>
          <p:cNvPr id="3" name="Content Placeholder 2"/>
          <p:cNvSpPr>
            <a:spLocks noGrp="1"/>
          </p:cNvSpPr>
          <p:nvPr>
            <p:ph idx="1"/>
          </p:nvPr>
        </p:nvSpPr>
        <p:spPr/>
        <p:txBody>
          <a:bodyPr/>
          <a:lstStyle/>
          <a:p>
            <a:r>
              <a:rPr lang="en-US" dirty="0" smtClean="0"/>
              <a:t>Dealing with grief</a:t>
            </a:r>
          </a:p>
          <a:p>
            <a:r>
              <a:rPr lang="en-US" dirty="0" smtClean="0"/>
              <a:t>Learning to manage strong emotions (anger, fear, sadness)</a:t>
            </a:r>
          </a:p>
          <a:p>
            <a:r>
              <a:rPr lang="en-US" dirty="0" smtClean="0"/>
              <a:t>Coping with depression, anxiety, panic attacks, PTSD, sleep disorders, bipolar disorders and many more.</a:t>
            </a:r>
          </a:p>
          <a:p>
            <a:r>
              <a:rPr lang="en-US" dirty="0" smtClean="0"/>
              <a:t>Improving self-communication skills.</a:t>
            </a:r>
            <a:endParaRPr lang="en-US" dirty="0"/>
          </a:p>
        </p:txBody>
      </p:sp>
      <p:pic>
        <p:nvPicPr>
          <p:cNvPr id="4" name="Picture 3"/>
          <p:cNvPicPr>
            <a:picLocks noChangeAspect="1"/>
          </p:cNvPicPr>
          <p:nvPr/>
        </p:nvPicPr>
        <p:blipFill>
          <a:blip r:embed="rId2"/>
          <a:stretch>
            <a:fillRect/>
          </a:stretch>
        </p:blipFill>
        <p:spPr>
          <a:xfrm>
            <a:off x="0" y="5304083"/>
            <a:ext cx="3280492" cy="1553917"/>
          </a:xfrm>
          <a:prstGeom prst="rect">
            <a:avLst/>
          </a:prstGeom>
        </p:spPr>
      </p:pic>
    </p:spTree>
    <p:extLst>
      <p:ext uri="{BB962C8B-B14F-4D97-AF65-F5344CB8AC3E}">
        <p14:creationId xmlns:p14="http://schemas.microsoft.com/office/powerpoint/2010/main" val="689724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thought patterns</a:t>
            </a:r>
            <a:endParaRPr lang="en-US" dirty="0"/>
          </a:p>
        </p:txBody>
      </p:sp>
      <p:sp>
        <p:nvSpPr>
          <p:cNvPr id="4" name="TextBox 3"/>
          <p:cNvSpPr txBox="1"/>
          <p:nvPr/>
        </p:nvSpPr>
        <p:spPr>
          <a:xfrm>
            <a:off x="4866968" y="3185652"/>
            <a:ext cx="2064774" cy="369332"/>
          </a:xfrm>
          <a:prstGeom prst="rect">
            <a:avLst/>
          </a:prstGeom>
          <a:noFill/>
        </p:spPr>
        <p:txBody>
          <a:bodyPr wrap="square" rtlCol="0">
            <a:spAutoFit/>
          </a:bodyPr>
          <a:lstStyle/>
          <a:p>
            <a:r>
              <a:rPr lang="en-US" dirty="0" err="1" smtClean="0"/>
              <a:t>Behaviours</a:t>
            </a:r>
            <a:r>
              <a:rPr lang="en-US" dirty="0" smtClean="0"/>
              <a:t>:</a:t>
            </a:r>
            <a:endParaRPr lang="en-US" dirty="0"/>
          </a:p>
        </p:txBody>
      </p:sp>
      <p:sp>
        <p:nvSpPr>
          <p:cNvPr id="5" name="TextBox 4"/>
          <p:cNvSpPr txBox="1"/>
          <p:nvPr/>
        </p:nvSpPr>
        <p:spPr>
          <a:xfrm>
            <a:off x="1951703" y="4045974"/>
            <a:ext cx="2064774" cy="369332"/>
          </a:xfrm>
          <a:prstGeom prst="rect">
            <a:avLst/>
          </a:prstGeom>
          <a:noFill/>
        </p:spPr>
        <p:txBody>
          <a:bodyPr wrap="square" rtlCol="0">
            <a:spAutoFit/>
          </a:bodyPr>
          <a:lstStyle/>
          <a:p>
            <a:r>
              <a:rPr lang="en-US" smtClean="0"/>
              <a:t>Thoughts:</a:t>
            </a:r>
            <a:endParaRPr lang="en-US"/>
          </a:p>
        </p:txBody>
      </p:sp>
      <p:sp>
        <p:nvSpPr>
          <p:cNvPr id="6" name="TextBox 5"/>
          <p:cNvSpPr txBox="1"/>
          <p:nvPr/>
        </p:nvSpPr>
        <p:spPr>
          <a:xfrm>
            <a:off x="7896090" y="4045974"/>
            <a:ext cx="2064774" cy="369332"/>
          </a:xfrm>
          <a:prstGeom prst="rect">
            <a:avLst/>
          </a:prstGeom>
          <a:noFill/>
        </p:spPr>
        <p:txBody>
          <a:bodyPr wrap="square" rtlCol="0">
            <a:spAutoFit/>
          </a:bodyPr>
          <a:lstStyle/>
          <a:p>
            <a:r>
              <a:rPr lang="en-US" dirty="0" smtClean="0"/>
              <a:t>Emotions:</a:t>
            </a:r>
            <a:endParaRPr lang="en-US" dirty="0"/>
          </a:p>
        </p:txBody>
      </p:sp>
    </p:spTree>
    <p:extLst>
      <p:ext uri="{BB962C8B-B14F-4D97-AF65-F5344CB8AC3E}">
        <p14:creationId xmlns:p14="http://schemas.microsoft.com/office/powerpoint/2010/main" val="1306536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thought patterns</a:t>
            </a:r>
            <a:endParaRPr lang="en-US" dirty="0"/>
          </a:p>
        </p:txBody>
      </p:sp>
      <p:sp>
        <p:nvSpPr>
          <p:cNvPr id="4" name="TextBox 3"/>
          <p:cNvSpPr txBox="1"/>
          <p:nvPr/>
        </p:nvSpPr>
        <p:spPr>
          <a:xfrm>
            <a:off x="4866968" y="3185652"/>
            <a:ext cx="2064774" cy="369332"/>
          </a:xfrm>
          <a:prstGeom prst="rect">
            <a:avLst/>
          </a:prstGeom>
          <a:noFill/>
        </p:spPr>
        <p:txBody>
          <a:bodyPr wrap="square" rtlCol="0">
            <a:spAutoFit/>
          </a:bodyPr>
          <a:lstStyle/>
          <a:p>
            <a:r>
              <a:rPr lang="en-US" dirty="0" err="1" smtClean="0"/>
              <a:t>Behaviours</a:t>
            </a:r>
            <a:r>
              <a:rPr lang="en-US" dirty="0" smtClean="0"/>
              <a:t>:</a:t>
            </a:r>
            <a:endParaRPr lang="en-US" dirty="0"/>
          </a:p>
        </p:txBody>
      </p:sp>
      <p:sp>
        <p:nvSpPr>
          <p:cNvPr id="5" name="TextBox 4"/>
          <p:cNvSpPr txBox="1"/>
          <p:nvPr/>
        </p:nvSpPr>
        <p:spPr>
          <a:xfrm>
            <a:off x="1951703" y="4045974"/>
            <a:ext cx="2064774" cy="646331"/>
          </a:xfrm>
          <a:prstGeom prst="rect">
            <a:avLst/>
          </a:prstGeom>
          <a:noFill/>
        </p:spPr>
        <p:txBody>
          <a:bodyPr wrap="square" rtlCol="0">
            <a:spAutoFit/>
          </a:bodyPr>
          <a:lstStyle/>
          <a:p>
            <a:r>
              <a:rPr lang="en-US" dirty="0" smtClean="0"/>
              <a:t>Thoughts:</a:t>
            </a:r>
          </a:p>
          <a:p>
            <a:endParaRPr lang="en-US" dirty="0"/>
          </a:p>
        </p:txBody>
      </p:sp>
      <p:sp>
        <p:nvSpPr>
          <p:cNvPr id="6" name="TextBox 5"/>
          <p:cNvSpPr txBox="1"/>
          <p:nvPr/>
        </p:nvSpPr>
        <p:spPr>
          <a:xfrm>
            <a:off x="7896090" y="4045974"/>
            <a:ext cx="2064774" cy="369332"/>
          </a:xfrm>
          <a:prstGeom prst="rect">
            <a:avLst/>
          </a:prstGeom>
          <a:noFill/>
        </p:spPr>
        <p:txBody>
          <a:bodyPr wrap="square" rtlCol="0">
            <a:spAutoFit/>
          </a:bodyPr>
          <a:lstStyle/>
          <a:p>
            <a:r>
              <a:rPr lang="en-US" dirty="0" smtClean="0"/>
              <a:t>Emotions:</a:t>
            </a:r>
            <a:endParaRPr lang="en-US" dirty="0"/>
          </a:p>
        </p:txBody>
      </p:sp>
      <p:cxnSp>
        <p:nvCxnSpPr>
          <p:cNvPr id="7" name="Curved Connector 6"/>
          <p:cNvCxnSpPr>
            <a:stCxn id="5" idx="0"/>
            <a:endCxn id="4" idx="1"/>
          </p:cNvCxnSpPr>
          <p:nvPr/>
        </p:nvCxnSpPr>
        <p:spPr>
          <a:xfrm rot="5400000" flipH="1" flipV="1">
            <a:off x="3587701" y="2766707"/>
            <a:ext cx="675656" cy="1882878"/>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urved Connector 8"/>
          <p:cNvCxnSpPr>
            <a:stCxn id="4" idx="3"/>
            <a:endCxn id="6" idx="0"/>
          </p:cNvCxnSpPr>
          <p:nvPr/>
        </p:nvCxnSpPr>
        <p:spPr>
          <a:xfrm>
            <a:off x="6931742" y="3370318"/>
            <a:ext cx="1996735" cy="675656"/>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urved Connector 13"/>
          <p:cNvCxnSpPr>
            <a:stCxn id="5" idx="2"/>
            <a:endCxn id="6" idx="2"/>
          </p:cNvCxnSpPr>
          <p:nvPr/>
        </p:nvCxnSpPr>
        <p:spPr>
          <a:xfrm rot="5400000" flipH="1" flipV="1">
            <a:off x="5817783" y="1581612"/>
            <a:ext cx="276999" cy="5944387"/>
          </a:xfrm>
          <a:prstGeom prst="curvedConnector3">
            <a:avLst>
              <a:gd name="adj1" fmla="val -82527"/>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95864" y="2230818"/>
            <a:ext cx="1946787" cy="1477328"/>
          </a:xfrm>
          <a:prstGeom prst="rect">
            <a:avLst/>
          </a:prstGeom>
          <a:noFill/>
        </p:spPr>
        <p:txBody>
          <a:bodyPr wrap="square" rtlCol="0">
            <a:spAutoFit/>
          </a:bodyPr>
          <a:lstStyle/>
          <a:p>
            <a:r>
              <a:rPr lang="en-US" dirty="0" smtClean="0"/>
              <a:t>CBT is based around connecting your thoughts, </a:t>
            </a:r>
            <a:r>
              <a:rPr lang="en-US" dirty="0" err="1" smtClean="0"/>
              <a:t>behaviours</a:t>
            </a:r>
            <a:r>
              <a:rPr lang="en-US" dirty="0" smtClean="0"/>
              <a:t> and emotions.</a:t>
            </a:r>
            <a:endParaRPr lang="en-US" dirty="0"/>
          </a:p>
        </p:txBody>
      </p:sp>
    </p:spTree>
    <p:extLst>
      <p:ext uri="{BB962C8B-B14F-4D97-AF65-F5344CB8AC3E}">
        <p14:creationId xmlns:p14="http://schemas.microsoft.com/office/powerpoint/2010/main" val="620211798"/>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446</TotalTime>
  <Words>1450</Words>
  <Application>Microsoft Macintosh PowerPoint</Application>
  <PresentationFormat>Widescreen</PresentationFormat>
  <Paragraphs>220</Paragraphs>
  <Slides>28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Calibri</vt:lpstr>
      <vt:lpstr>Gill Sans MT</vt:lpstr>
      <vt:lpstr>Wingdings</vt:lpstr>
      <vt:lpstr>Arial</vt:lpstr>
      <vt:lpstr>Parcel</vt:lpstr>
      <vt:lpstr>The presentation will begin shortly</vt:lpstr>
      <vt:lpstr>Cognitive behavioural therapy (cbt)</vt:lpstr>
      <vt:lpstr>introductions</vt:lpstr>
      <vt:lpstr>Introductions</vt:lpstr>
      <vt:lpstr>What is cbt?</vt:lpstr>
      <vt:lpstr>What is cbt?</vt:lpstr>
      <vt:lpstr>What else can cbt help with?</vt:lpstr>
      <vt:lpstr>Negative thought patterns</vt:lpstr>
      <vt:lpstr>Negative thought patterns</vt:lpstr>
      <vt:lpstr>Goals during cbt:</vt:lpstr>
      <vt:lpstr>Getting started.</vt:lpstr>
      <vt:lpstr>An example:</vt:lpstr>
      <vt:lpstr>PowerPoint Presentation</vt:lpstr>
      <vt:lpstr>PowerPoint Presentation</vt:lpstr>
      <vt:lpstr>Perpetuating factors</vt:lpstr>
      <vt:lpstr>Breaking the cycle</vt:lpstr>
      <vt:lpstr>Breaking the cycle</vt:lpstr>
      <vt:lpstr>How to restructure </vt:lpstr>
      <vt:lpstr>Playing out a script</vt:lpstr>
      <vt:lpstr>Worksheet examples – very important!</vt:lpstr>
      <vt:lpstr>PowerPoint Presentation</vt:lpstr>
      <vt:lpstr>Adaptive thinking</vt:lpstr>
      <vt:lpstr>Any questions?</vt:lpstr>
      <vt:lpstr>Some links for support:</vt:lpstr>
      <vt:lpstr>Some links for support</vt:lpstr>
      <vt:lpstr>Some links for support</vt:lpstr>
      <vt:lpstr>Some links for support</vt:lpstr>
      <vt:lpstr>Thanks for listening! </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presentation will begin shortly</dc:title>
  <dc:creator>Beth Garner</dc:creator>
  <cp:lastModifiedBy>Beth Garner</cp:lastModifiedBy>
  <cp:revision>15</cp:revision>
  <dcterms:created xsi:type="dcterms:W3CDTF">2020-11-17T14:45:15Z</dcterms:created>
  <dcterms:modified xsi:type="dcterms:W3CDTF">2020-11-17T22:11:55Z</dcterms:modified>
</cp:coreProperties>
</file>