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29"/>
  </p:notesMasterIdLst>
  <p:sldIdLst>
    <p:sldId id="257" r:id="rId2"/>
    <p:sldId id="258" r:id="rId3"/>
    <p:sldId id="260" r:id="rId4"/>
    <p:sldId id="262" r:id="rId5"/>
    <p:sldId id="263" r:id="rId6"/>
    <p:sldId id="264" r:id="rId7"/>
    <p:sldId id="265" r:id="rId8"/>
    <p:sldId id="266"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8" r:id="rId22"/>
    <p:sldId id="269" r:id="rId23"/>
    <p:sldId id="270" r:id="rId24"/>
    <p:sldId id="271" r:id="rId25"/>
    <p:sldId id="272" r:id="rId26"/>
    <p:sldId id="273"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3"/>
    <p:restoredTop sz="94590"/>
  </p:normalViewPr>
  <p:slideViewPr>
    <p:cSldViewPr snapToGrid="0" snapToObjects="1">
      <p:cViewPr varScale="1">
        <p:scale>
          <a:sx n="87" d="100"/>
          <a:sy n="87" d="100"/>
        </p:scale>
        <p:origin x="216"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22B02-F952-4340-8E2F-472D4845E9E6}" type="datetimeFigureOut">
              <a:rPr lang="en-US" smtClean="0"/>
              <a:t>11/24/20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8981B-DFBC-2942-933C-2EB8C220BEEF}" type="slidenum">
              <a:rPr lang="en-US" smtClean="0"/>
              <a:t>‹#›</a:t>
            </a:fld>
            <a:endParaRPr lang="en-US"/>
          </a:p>
        </p:txBody>
      </p:sp>
    </p:spTree>
    <p:extLst>
      <p:ext uri="{BB962C8B-B14F-4D97-AF65-F5344CB8AC3E}">
        <p14:creationId xmlns:p14="http://schemas.microsoft.com/office/powerpoint/2010/main" val="134195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7BC35-0A46-9D46-9146-DD0C16A67BB8}"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7BC35-0A46-9D46-9146-DD0C16A67BB8}"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7BC35-0A46-9D46-9146-DD0C16A67BB8}" type="datetimeFigureOut">
              <a:rPr lang="en-US" smtClean="0"/>
              <a:t>11/24/20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B87BC35-0A46-9D46-9146-DD0C16A67BB8}" type="datetimeFigureOut">
              <a:rPr lang="en-US" smtClean="0"/>
              <a:t>11/24/20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7BC35-0A46-9D46-9146-DD0C16A67BB8}"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7453A-10FC-A54A-B7D9-115362DEE0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87BC35-0A46-9D46-9146-DD0C16A67BB8}" type="datetimeFigureOut">
              <a:rPr lang="en-US" smtClean="0"/>
              <a:t>11/24/20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9F7453A-10FC-A54A-B7D9-115362DEE0CE}" type="slidenum">
              <a:rPr lang="en-US" smtClean="0"/>
              <a:t>‹#›</a:t>
            </a:fld>
            <a:endParaRPr lang="en-US"/>
          </a:p>
        </p:txBody>
      </p:sp>
    </p:spTree>
    <p:extLst>
      <p:ext uri="{BB962C8B-B14F-4D97-AF65-F5344CB8AC3E}">
        <p14:creationId xmlns:p14="http://schemas.microsoft.com/office/powerpoint/2010/main" val="230799645"/>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about:blank" TargetMode="External"/><Relationship Id="rId3" Type="http://schemas.openxmlformats.org/officeDocument/2006/relationships/image" Target="../media/image6.tiff"/></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1" Type="http://schemas.openxmlformats.org/officeDocument/2006/relationships/slideLayout" Target="../slideLayouts/slideLayout2.xml"/><Relationship Id="rId2" Type="http://schemas.openxmlformats.org/officeDocument/2006/relationships/hyperlink" Target="about:blan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4" Type="http://schemas.openxmlformats.org/officeDocument/2006/relationships/hyperlink" Target="about:blank" TargetMode="External"/><Relationship Id="rId1" Type="http://schemas.openxmlformats.org/officeDocument/2006/relationships/slideLayout" Target="../slideLayouts/slideLayout2.xml"/><Relationship Id="rId2"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1" Type="http://schemas.openxmlformats.org/officeDocument/2006/relationships/slideLayout" Target="../slideLayouts/slideLayout2.xml"/><Relationship Id="rId2" Type="http://schemas.openxmlformats.org/officeDocument/2006/relationships/hyperlink" Target="about:blan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about:blank" TargetMode="External"/><Relationship Id="rId3" Type="http://schemas.openxmlformats.org/officeDocument/2006/relationships/hyperlink" Target="about:blan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Presentation </a:t>
            </a:r>
            <a:r>
              <a:rPr lang="en-US" dirty="0"/>
              <a:t>W</a:t>
            </a:r>
            <a:r>
              <a:rPr lang="en-US" dirty="0" smtClean="0"/>
              <a:t>ill </a:t>
            </a:r>
            <a:r>
              <a:rPr lang="en-US" dirty="0"/>
              <a:t>B</a:t>
            </a:r>
            <a:r>
              <a:rPr lang="en-US" dirty="0" smtClean="0"/>
              <a:t>egin </a:t>
            </a:r>
            <a:r>
              <a:rPr lang="en-US" dirty="0"/>
              <a:t>S</a:t>
            </a:r>
            <a:r>
              <a:rPr lang="en-US" dirty="0" smtClean="0"/>
              <a:t>hortly</a:t>
            </a:r>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69416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 Scan:</a:t>
            </a:r>
            <a:endParaRPr lang="en-US" dirty="0"/>
          </a:p>
        </p:txBody>
      </p:sp>
      <p:sp>
        <p:nvSpPr>
          <p:cNvPr id="3" name="Content Placeholder 2"/>
          <p:cNvSpPr>
            <a:spLocks noGrp="1"/>
          </p:cNvSpPr>
          <p:nvPr>
            <p:ph idx="1"/>
          </p:nvPr>
        </p:nvSpPr>
        <p:spPr/>
        <p:txBody>
          <a:bodyPr/>
          <a:lstStyle/>
          <a:p>
            <a:r>
              <a:rPr lang="en-US" dirty="0" smtClean="0"/>
              <a:t>We’re going to practice a group, body scan.</a:t>
            </a:r>
          </a:p>
        </p:txBody>
      </p:sp>
    </p:spTree>
    <p:extLst>
      <p:ext uri="{BB962C8B-B14F-4D97-AF65-F5344CB8AC3E}">
        <p14:creationId xmlns:p14="http://schemas.microsoft.com/office/powerpoint/2010/main" val="139079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and Relaxation.</a:t>
            </a:r>
            <a:endParaRPr lang="en-US" dirty="0"/>
          </a:p>
        </p:txBody>
      </p:sp>
      <p:sp>
        <p:nvSpPr>
          <p:cNvPr id="3" name="Content Placeholder 2"/>
          <p:cNvSpPr>
            <a:spLocks noGrp="1"/>
          </p:cNvSpPr>
          <p:nvPr>
            <p:ph idx="1"/>
          </p:nvPr>
        </p:nvSpPr>
        <p:spPr/>
        <p:txBody>
          <a:bodyPr/>
          <a:lstStyle/>
          <a:p>
            <a:r>
              <a:rPr lang="en-US" dirty="0" smtClean="0"/>
              <a:t>Another method we can use is guided imagery and deep breathing.</a:t>
            </a:r>
          </a:p>
          <a:p>
            <a:r>
              <a:rPr lang="en-US" dirty="0" smtClean="0"/>
              <a:t>We’re going to practice some deep breathing and guided imagery as a group.</a:t>
            </a:r>
          </a:p>
          <a:p>
            <a:r>
              <a:rPr lang="en-US" dirty="0" smtClean="0"/>
              <a:t>This will involve a little bit of hypnosis.</a:t>
            </a:r>
            <a:endParaRPr lang="en-US" dirty="0"/>
          </a:p>
        </p:txBody>
      </p:sp>
    </p:spTree>
    <p:extLst>
      <p:ext uri="{BB962C8B-B14F-4D97-AF65-F5344CB8AC3E}">
        <p14:creationId xmlns:p14="http://schemas.microsoft.com/office/powerpoint/2010/main" val="177494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Rock Hypnosis:</a:t>
            </a:r>
            <a:endParaRPr lang="en-US" dirty="0"/>
          </a:p>
        </p:txBody>
      </p:sp>
    </p:spTree>
    <p:extLst>
      <p:ext uri="{BB962C8B-B14F-4D97-AF65-F5344CB8AC3E}">
        <p14:creationId xmlns:p14="http://schemas.microsoft.com/office/powerpoint/2010/main" val="19323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and Relaxation</a:t>
            </a:r>
            <a:endParaRPr lang="en-US" dirty="0"/>
          </a:p>
        </p:txBody>
      </p:sp>
      <p:sp>
        <p:nvSpPr>
          <p:cNvPr id="3" name="Content Placeholder 2"/>
          <p:cNvSpPr>
            <a:spLocks noGrp="1"/>
          </p:cNvSpPr>
          <p:nvPr>
            <p:ph idx="1"/>
          </p:nvPr>
        </p:nvSpPr>
        <p:spPr/>
        <p:txBody>
          <a:bodyPr/>
          <a:lstStyle/>
          <a:p>
            <a:r>
              <a:rPr lang="en-US" dirty="0" smtClean="0"/>
              <a:t>These two methods are good examples of how we can practice mindfulness and relaxation at home by inducing the body and mind into a relaxed state.</a:t>
            </a:r>
          </a:p>
          <a:p>
            <a:r>
              <a:rPr lang="en-US" dirty="0" smtClean="0"/>
              <a:t>There are different varieties of these methods – you might prefer one to the other.</a:t>
            </a:r>
          </a:p>
          <a:p>
            <a:r>
              <a:rPr lang="en-US" dirty="0" smtClean="0"/>
              <a:t>It’s all about finding what you are comfortable with and what relaxes you the most, everyone is different!</a:t>
            </a:r>
            <a:endParaRPr lang="en-US" dirty="0"/>
          </a:p>
        </p:txBody>
      </p:sp>
    </p:spTree>
    <p:extLst>
      <p:ext uri="{BB962C8B-B14F-4D97-AF65-F5344CB8AC3E}">
        <p14:creationId xmlns:p14="http://schemas.microsoft.com/office/powerpoint/2010/main" val="174527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EFT Tapping Technique:</a:t>
            </a:r>
            <a:endParaRPr lang="en-US" dirty="0"/>
          </a:p>
        </p:txBody>
      </p:sp>
      <p:pic>
        <p:nvPicPr>
          <p:cNvPr id="4" name="Content Placeholder 3"/>
          <p:cNvPicPr>
            <a:picLocks noGrp="1" noChangeAspect="1"/>
          </p:cNvPicPr>
          <p:nvPr>
            <p:ph idx="1"/>
          </p:nvPr>
        </p:nvPicPr>
        <p:blipFill>
          <a:blip r:embed="rId2"/>
          <a:stretch>
            <a:fillRect/>
          </a:stretch>
        </p:blipFill>
        <p:spPr>
          <a:xfrm>
            <a:off x="3180059" y="2052638"/>
            <a:ext cx="4793658" cy="4195762"/>
          </a:xfrm>
          <a:prstGeom prst="rect">
            <a:avLst/>
          </a:prstGeom>
        </p:spPr>
      </p:pic>
    </p:spTree>
    <p:extLst>
      <p:ext uri="{BB962C8B-B14F-4D97-AF65-F5344CB8AC3E}">
        <p14:creationId xmlns:p14="http://schemas.microsoft.com/office/powerpoint/2010/main" val="44441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EFT Tapping:</a:t>
            </a:r>
            <a:endParaRPr lang="en-US" dirty="0"/>
          </a:p>
        </p:txBody>
      </p:sp>
      <p:sp>
        <p:nvSpPr>
          <p:cNvPr id="3" name="Content Placeholder 2"/>
          <p:cNvSpPr>
            <a:spLocks noGrp="1"/>
          </p:cNvSpPr>
          <p:nvPr>
            <p:ph idx="1"/>
          </p:nvPr>
        </p:nvSpPr>
        <p:spPr/>
        <p:txBody>
          <a:bodyPr/>
          <a:lstStyle/>
          <a:p>
            <a:r>
              <a:rPr lang="en-US" dirty="0" smtClean="0"/>
              <a:t>Helps with self compassion, relaxation and bringing about a sense of calm.</a:t>
            </a:r>
          </a:p>
          <a:p>
            <a:r>
              <a:rPr lang="en-US" dirty="0" smtClean="0"/>
              <a:t>It can help reassure someone in difficult situations where they need to practice “here and now” techniques.</a:t>
            </a:r>
          </a:p>
          <a:p>
            <a:r>
              <a:rPr lang="en-US" dirty="0" smtClean="0"/>
              <a:t>How do we conduct EFT Tapping Techniques?</a:t>
            </a:r>
          </a:p>
        </p:txBody>
      </p:sp>
    </p:spTree>
    <p:extLst>
      <p:ext uri="{BB962C8B-B14F-4D97-AF65-F5344CB8AC3E}">
        <p14:creationId xmlns:p14="http://schemas.microsoft.com/office/powerpoint/2010/main" val="95844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EFT Tapping:</a:t>
            </a:r>
            <a:endParaRPr lang="en-US" dirty="0"/>
          </a:p>
        </p:txBody>
      </p:sp>
      <p:sp>
        <p:nvSpPr>
          <p:cNvPr id="3" name="Content Placeholder 2"/>
          <p:cNvSpPr>
            <a:spLocks noGrp="1"/>
          </p:cNvSpPr>
          <p:nvPr>
            <p:ph idx="1"/>
          </p:nvPr>
        </p:nvSpPr>
        <p:spPr/>
        <p:txBody>
          <a:bodyPr/>
          <a:lstStyle/>
          <a:p>
            <a:r>
              <a:rPr lang="en-US" dirty="0" smtClean="0"/>
              <a:t>5 STEPS:</a:t>
            </a:r>
          </a:p>
          <a:p>
            <a:r>
              <a:rPr lang="en-US" dirty="0" smtClean="0"/>
              <a:t>1. Identify the issue (this may be a negative thought or fear, or statement )</a:t>
            </a:r>
          </a:p>
          <a:p>
            <a:r>
              <a:rPr lang="en-US" dirty="0" smtClean="0"/>
              <a:t>2. Rate the intensity (1-10)</a:t>
            </a:r>
          </a:p>
          <a:p>
            <a:r>
              <a:rPr lang="en-US" dirty="0" smtClean="0"/>
              <a:t>3. Establish a phrase that accepts the problem and encourages self compassion, </a:t>
            </a:r>
            <a:r>
              <a:rPr lang="en-US" dirty="0" err="1" smtClean="0"/>
              <a:t>e.g</a:t>
            </a:r>
            <a:r>
              <a:rPr lang="en-US" dirty="0" smtClean="0"/>
              <a:t> “Even </a:t>
            </a:r>
            <a:r>
              <a:rPr lang="en-US" dirty="0"/>
              <a:t>though I have this [fear or problem], I deeply and completely accept myself</a:t>
            </a:r>
            <a:r>
              <a:rPr lang="en-US" dirty="0" smtClean="0"/>
              <a:t>.” or ”Even though  (this ) has happened, I love myself anyway”</a:t>
            </a:r>
          </a:p>
          <a:p>
            <a:r>
              <a:rPr lang="en-US" dirty="0" smtClean="0"/>
              <a:t>4. Tap in the key areas</a:t>
            </a:r>
            <a:endParaRPr lang="en-US" dirty="0"/>
          </a:p>
        </p:txBody>
      </p:sp>
    </p:spTree>
    <p:extLst>
      <p:ext uri="{BB962C8B-B14F-4D97-AF65-F5344CB8AC3E}">
        <p14:creationId xmlns:p14="http://schemas.microsoft.com/office/powerpoint/2010/main" val="100048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EFT Tapping:</a:t>
            </a:r>
            <a:endParaRPr lang="en-US" dirty="0"/>
          </a:p>
        </p:txBody>
      </p:sp>
      <p:sp>
        <p:nvSpPr>
          <p:cNvPr id="3" name="Content Placeholder 2"/>
          <p:cNvSpPr>
            <a:spLocks noGrp="1"/>
          </p:cNvSpPr>
          <p:nvPr>
            <p:ph idx="1"/>
          </p:nvPr>
        </p:nvSpPr>
        <p:spPr/>
        <p:txBody>
          <a:bodyPr/>
          <a:lstStyle/>
          <a:p>
            <a:r>
              <a:rPr lang="en-US" dirty="0" smtClean="0"/>
              <a:t>4. Tap in the key areas: </a:t>
            </a:r>
          </a:p>
          <a:p>
            <a:r>
              <a:rPr lang="en-US" dirty="0" smtClean="0"/>
              <a:t>eyebrow</a:t>
            </a:r>
            <a:endParaRPr lang="en-US" dirty="0"/>
          </a:p>
          <a:p>
            <a:r>
              <a:rPr lang="en-US" dirty="0"/>
              <a:t>side of the eye</a:t>
            </a:r>
          </a:p>
          <a:p>
            <a:r>
              <a:rPr lang="en-US" dirty="0"/>
              <a:t>under the eye</a:t>
            </a:r>
          </a:p>
          <a:p>
            <a:r>
              <a:rPr lang="en-US" dirty="0"/>
              <a:t>under the nose</a:t>
            </a:r>
          </a:p>
          <a:p>
            <a:r>
              <a:rPr lang="en-US" dirty="0"/>
              <a:t>chin</a:t>
            </a:r>
          </a:p>
          <a:p>
            <a:r>
              <a:rPr lang="en-US" dirty="0"/>
              <a:t>beginning of the collarbone</a:t>
            </a:r>
          </a:p>
          <a:p>
            <a:r>
              <a:rPr lang="en-US" dirty="0"/>
              <a:t>under the </a:t>
            </a:r>
            <a:r>
              <a:rPr lang="en-US" dirty="0" smtClean="0"/>
              <a:t>arm</a:t>
            </a:r>
          </a:p>
        </p:txBody>
      </p:sp>
    </p:spTree>
    <p:extLst>
      <p:ext uri="{BB962C8B-B14F-4D97-AF65-F5344CB8AC3E}">
        <p14:creationId xmlns:p14="http://schemas.microsoft.com/office/powerpoint/2010/main" val="157494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EFT Tapping:</a:t>
            </a:r>
            <a:endParaRPr lang="en-US" dirty="0"/>
          </a:p>
        </p:txBody>
      </p:sp>
      <p:sp>
        <p:nvSpPr>
          <p:cNvPr id="3" name="Content Placeholder 2"/>
          <p:cNvSpPr>
            <a:spLocks noGrp="1"/>
          </p:cNvSpPr>
          <p:nvPr>
            <p:ph idx="1"/>
          </p:nvPr>
        </p:nvSpPr>
        <p:spPr/>
        <p:txBody>
          <a:bodyPr/>
          <a:lstStyle/>
          <a:p>
            <a:r>
              <a:rPr lang="en-US" dirty="0" smtClean="0"/>
              <a:t>4. You must repeat the sentence you created for yourself while you are tapping.</a:t>
            </a:r>
          </a:p>
          <a:p>
            <a:r>
              <a:rPr lang="en-US" dirty="0" smtClean="0"/>
              <a:t>5. Rate the intensity of how you feel now. Has it improved? If it has, make sure to congratulate yourself for your improvement and show yourself compassion. If it has not improved, ask yourself why you think that is?</a:t>
            </a:r>
            <a:endParaRPr lang="en-US" dirty="0"/>
          </a:p>
        </p:txBody>
      </p:sp>
    </p:spTree>
    <p:extLst>
      <p:ext uri="{BB962C8B-B14F-4D97-AF65-F5344CB8AC3E}">
        <p14:creationId xmlns:p14="http://schemas.microsoft.com/office/powerpoint/2010/main" val="112409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EFT Tapping:</a:t>
            </a:r>
            <a:endParaRPr lang="en-US" dirty="0"/>
          </a:p>
        </p:txBody>
      </p:sp>
      <p:pic>
        <p:nvPicPr>
          <p:cNvPr id="4" name="Content Placeholder 3"/>
          <p:cNvPicPr>
            <a:picLocks noGrp="1" noChangeAspect="1"/>
          </p:cNvPicPr>
          <p:nvPr>
            <p:ph idx="1"/>
          </p:nvPr>
        </p:nvPicPr>
        <p:blipFill>
          <a:blip r:embed="rId2"/>
          <a:stretch>
            <a:fillRect/>
          </a:stretch>
        </p:blipFill>
        <p:spPr>
          <a:xfrm>
            <a:off x="2481569" y="1955006"/>
            <a:ext cx="4538663" cy="4538663"/>
          </a:xfrm>
          <a:prstGeom prst="rect">
            <a:avLst/>
          </a:prstGeom>
        </p:spPr>
      </p:pic>
    </p:spTree>
    <p:extLst>
      <p:ext uri="{BB962C8B-B14F-4D97-AF65-F5344CB8AC3E}">
        <p14:creationId xmlns:p14="http://schemas.microsoft.com/office/powerpoint/2010/main" val="43950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Mindfulness and Relaxation</a:t>
            </a:r>
            <a:endParaRPr lang="en-US" dirty="0"/>
          </a:p>
        </p:txBody>
      </p:sp>
      <p:sp>
        <p:nvSpPr>
          <p:cNvPr id="3" name="Subtitle 2"/>
          <p:cNvSpPr>
            <a:spLocks noGrp="1"/>
          </p:cNvSpPr>
          <p:nvPr>
            <p:ph type="subTitle" idx="1"/>
          </p:nvPr>
        </p:nvSpPr>
        <p:spPr>
          <a:xfrm>
            <a:off x="3366342" y="4873373"/>
            <a:ext cx="8825658" cy="861420"/>
          </a:xfrm>
        </p:spPr>
        <p:txBody>
          <a:bodyPr>
            <a:normAutofit/>
          </a:bodyPr>
          <a:lstStyle/>
          <a:p>
            <a:endParaRPr lang="en-US" dirty="0" smtClean="0"/>
          </a:p>
          <a:p>
            <a:r>
              <a:rPr lang="en-US" dirty="0" smtClean="0"/>
              <a:t>Bethany Garner, BSc, </a:t>
            </a:r>
            <a:r>
              <a:rPr lang="en-US" dirty="0" err="1" smtClean="0"/>
              <a:t>MPsycholSci</a:t>
            </a:r>
            <a:r>
              <a:rPr lang="en-US" dirty="0" smtClean="0"/>
              <a:t>, </a:t>
            </a:r>
            <a:r>
              <a:rPr lang="en-US" dirty="0" err="1" smtClean="0"/>
              <a:t>MBPsS</a:t>
            </a:r>
            <a:endParaRPr lang="en-US" dirty="0"/>
          </a:p>
        </p:txBody>
      </p:sp>
      <p:pic>
        <p:nvPicPr>
          <p:cNvPr id="5" name="Picture 4"/>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1217977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Breathing and Relaxation:</a:t>
            </a:r>
            <a:endParaRPr lang="en-US" dirty="0"/>
          </a:p>
        </p:txBody>
      </p:sp>
      <p:sp>
        <p:nvSpPr>
          <p:cNvPr id="3" name="Content Placeholder 2"/>
          <p:cNvSpPr>
            <a:spLocks noGrp="1"/>
          </p:cNvSpPr>
          <p:nvPr>
            <p:ph idx="1"/>
          </p:nvPr>
        </p:nvSpPr>
        <p:spPr/>
        <p:txBody>
          <a:bodyPr/>
          <a:lstStyle/>
          <a:p>
            <a:r>
              <a:rPr lang="en-US" dirty="0" smtClean="0"/>
              <a:t>Another method of mindfulness/relaxation is deep, diaphragm breathing.</a:t>
            </a:r>
          </a:p>
          <a:p>
            <a:r>
              <a:rPr lang="en-US" dirty="0" smtClean="0"/>
              <a:t>We’re going to watch a video on deep breathing together.</a:t>
            </a:r>
          </a:p>
          <a:p>
            <a:r>
              <a:rPr lang="en-US" dirty="0"/>
              <a:t>https://</a:t>
            </a:r>
            <a:r>
              <a:rPr lang="en-US" dirty="0" err="1"/>
              <a:t>www.youtube.com</a:t>
            </a:r>
            <a:r>
              <a:rPr lang="en-US" dirty="0"/>
              <a:t>/</a:t>
            </a:r>
            <a:r>
              <a:rPr lang="en-US" dirty="0" err="1"/>
              <a:t>watch?v</a:t>
            </a:r>
            <a:r>
              <a:rPr lang="en-US" dirty="0"/>
              <a:t>=aXItOY0sLRY</a:t>
            </a:r>
          </a:p>
          <a:p>
            <a:endParaRPr lang="en-US" dirty="0"/>
          </a:p>
        </p:txBody>
      </p:sp>
    </p:spTree>
    <p:extLst>
      <p:ext uri="{BB962C8B-B14F-4D97-AF65-F5344CB8AC3E}">
        <p14:creationId xmlns:p14="http://schemas.microsoft.com/office/powerpoint/2010/main" val="143020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thinking and Mindfulness:</a:t>
            </a:r>
            <a:endParaRPr lang="en-US" dirty="0"/>
          </a:p>
        </p:txBody>
      </p:sp>
      <p:sp>
        <p:nvSpPr>
          <p:cNvPr id="4" name="TextBox 3"/>
          <p:cNvSpPr txBox="1"/>
          <p:nvPr/>
        </p:nvSpPr>
        <p:spPr>
          <a:xfrm>
            <a:off x="3528502" y="2521974"/>
            <a:ext cx="2050026" cy="1846659"/>
          </a:xfrm>
          <a:prstGeom prst="rect">
            <a:avLst/>
          </a:prstGeom>
          <a:noFill/>
        </p:spPr>
        <p:txBody>
          <a:bodyPr wrap="square" rtlCol="0">
            <a:spAutoFit/>
          </a:bodyPr>
          <a:lstStyle/>
          <a:p>
            <a:r>
              <a:rPr lang="en-US" dirty="0" smtClean="0"/>
              <a:t>Negative automatic thought:    </a:t>
            </a:r>
          </a:p>
          <a:p>
            <a:r>
              <a:rPr lang="en-US" sz="1400" dirty="0" smtClean="0"/>
              <a:t>What thoughts went through your head at the time? </a:t>
            </a:r>
          </a:p>
          <a:p>
            <a:endParaRPr lang="en-US" dirty="0"/>
          </a:p>
          <a:p>
            <a:endParaRPr lang="en-US" dirty="0"/>
          </a:p>
        </p:txBody>
      </p:sp>
      <p:sp>
        <p:nvSpPr>
          <p:cNvPr id="5" name="TextBox 4"/>
          <p:cNvSpPr txBox="1"/>
          <p:nvPr/>
        </p:nvSpPr>
        <p:spPr>
          <a:xfrm>
            <a:off x="5770207" y="2540565"/>
            <a:ext cx="1616178" cy="1446550"/>
          </a:xfrm>
          <a:prstGeom prst="rect">
            <a:avLst/>
          </a:prstGeom>
          <a:noFill/>
        </p:spPr>
        <p:txBody>
          <a:bodyPr wrap="square" rtlCol="0">
            <a:spAutoFit/>
          </a:bodyPr>
          <a:lstStyle/>
          <a:p>
            <a:r>
              <a:rPr lang="en-US" dirty="0" smtClean="0"/>
              <a:t>Intensity: 1/10</a:t>
            </a:r>
          </a:p>
          <a:p>
            <a:r>
              <a:rPr lang="en-US" sz="1400" dirty="0" smtClean="0"/>
              <a:t>What emotions did you feel at the time? How much did you believe them ? (/10)</a:t>
            </a:r>
            <a:endParaRPr lang="en-US" sz="1400" dirty="0"/>
          </a:p>
        </p:txBody>
      </p:sp>
      <p:sp>
        <p:nvSpPr>
          <p:cNvPr id="7" name="TextBox 6"/>
          <p:cNvSpPr txBox="1"/>
          <p:nvPr/>
        </p:nvSpPr>
        <p:spPr>
          <a:xfrm>
            <a:off x="7877212" y="2536723"/>
            <a:ext cx="2363872" cy="2092881"/>
          </a:xfrm>
          <a:prstGeom prst="rect">
            <a:avLst/>
          </a:prstGeom>
          <a:noFill/>
        </p:spPr>
        <p:txBody>
          <a:bodyPr wrap="square" rtlCol="0">
            <a:spAutoFit/>
          </a:bodyPr>
          <a:lstStyle/>
          <a:p>
            <a:r>
              <a:rPr lang="en-US" dirty="0" smtClean="0"/>
              <a:t>Adaptive Thought:</a:t>
            </a:r>
          </a:p>
          <a:p>
            <a:r>
              <a:rPr lang="en-US" sz="1400" dirty="0" smtClean="0"/>
              <a:t>Is there another way you can think about this, </a:t>
            </a:r>
            <a:r>
              <a:rPr lang="en-US" sz="1400" b="1" dirty="0" smtClean="0"/>
              <a:t>what are the facts</a:t>
            </a:r>
            <a:r>
              <a:rPr lang="en-US" sz="1400" dirty="0" smtClean="0"/>
              <a:t>? Is this unhelpful thought </a:t>
            </a:r>
            <a:r>
              <a:rPr lang="en-US" sz="1400" b="1" dirty="0" smtClean="0"/>
              <a:t>a fact</a:t>
            </a:r>
            <a:r>
              <a:rPr lang="en-US" sz="1400" dirty="0" smtClean="0"/>
              <a:t>? Is there another way we can look at this situation that is  </a:t>
            </a:r>
            <a:r>
              <a:rPr lang="en-US" sz="1400" b="1" dirty="0" smtClean="0"/>
              <a:t>more balanced</a:t>
            </a:r>
            <a:r>
              <a:rPr lang="en-US" sz="1400" dirty="0" smtClean="0"/>
              <a:t> and </a:t>
            </a:r>
            <a:r>
              <a:rPr lang="en-US" sz="1400" b="1" dirty="0" smtClean="0"/>
              <a:t>realistic</a:t>
            </a:r>
            <a:r>
              <a:rPr lang="en-US" sz="1400" dirty="0" smtClean="0"/>
              <a:t>?</a:t>
            </a:r>
          </a:p>
          <a:p>
            <a:endParaRPr lang="en-US" sz="1400" dirty="0"/>
          </a:p>
        </p:txBody>
      </p:sp>
      <p:sp>
        <p:nvSpPr>
          <p:cNvPr id="8" name="TextBox 7"/>
          <p:cNvSpPr txBox="1"/>
          <p:nvPr/>
        </p:nvSpPr>
        <p:spPr>
          <a:xfrm>
            <a:off x="10241084" y="2521974"/>
            <a:ext cx="1483884" cy="1231106"/>
          </a:xfrm>
          <a:prstGeom prst="rect">
            <a:avLst/>
          </a:prstGeom>
          <a:noFill/>
        </p:spPr>
        <p:txBody>
          <a:bodyPr wrap="square" rtlCol="0">
            <a:spAutoFit/>
          </a:bodyPr>
          <a:lstStyle/>
          <a:p>
            <a:r>
              <a:rPr lang="en-US" dirty="0" smtClean="0"/>
              <a:t>Intensity: 1/10</a:t>
            </a:r>
          </a:p>
          <a:p>
            <a:r>
              <a:rPr lang="en-US" sz="1400" dirty="0" smtClean="0"/>
              <a:t>How do you feel about the original thought now? /10? </a:t>
            </a:r>
            <a:endParaRPr lang="en-US" sz="1400" dirty="0"/>
          </a:p>
        </p:txBody>
      </p:sp>
      <p:sp>
        <p:nvSpPr>
          <p:cNvPr id="9" name="TextBox 8"/>
          <p:cNvSpPr txBox="1"/>
          <p:nvPr/>
        </p:nvSpPr>
        <p:spPr>
          <a:xfrm>
            <a:off x="56191" y="2521974"/>
            <a:ext cx="1226919" cy="369332"/>
          </a:xfrm>
          <a:prstGeom prst="rect">
            <a:avLst/>
          </a:prstGeom>
          <a:noFill/>
        </p:spPr>
        <p:txBody>
          <a:bodyPr wrap="square" rtlCol="0">
            <a:spAutoFit/>
          </a:bodyPr>
          <a:lstStyle/>
          <a:p>
            <a:r>
              <a:rPr lang="en-US" dirty="0" smtClean="0"/>
              <a:t>Date/Time</a:t>
            </a:r>
            <a:endParaRPr lang="en-US" dirty="0"/>
          </a:p>
        </p:txBody>
      </p:sp>
      <p:sp>
        <p:nvSpPr>
          <p:cNvPr id="10" name="TextBox 9"/>
          <p:cNvSpPr txBox="1"/>
          <p:nvPr/>
        </p:nvSpPr>
        <p:spPr>
          <a:xfrm>
            <a:off x="1283110" y="2536723"/>
            <a:ext cx="2422865" cy="1231106"/>
          </a:xfrm>
          <a:prstGeom prst="rect">
            <a:avLst/>
          </a:prstGeom>
          <a:noFill/>
        </p:spPr>
        <p:txBody>
          <a:bodyPr wrap="square" rtlCol="0">
            <a:spAutoFit/>
          </a:bodyPr>
          <a:lstStyle/>
          <a:p>
            <a:r>
              <a:rPr lang="en-US" dirty="0" smtClean="0"/>
              <a:t>Situation:</a:t>
            </a:r>
          </a:p>
          <a:p>
            <a:r>
              <a:rPr lang="en-US" sz="1400" dirty="0" smtClean="0"/>
              <a:t>What lead to the unpleasant emotion?</a:t>
            </a:r>
          </a:p>
          <a:p>
            <a:r>
              <a:rPr lang="en-US" sz="1400" dirty="0" smtClean="0"/>
              <a:t>What distressing physical  sensations do you have?</a:t>
            </a:r>
            <a:endParaRPr lang="en-US" sz="1400" dirty="0"/>
          </a:p>
        </p:txBody>
      </p:sp>
    </p:spTree>
    <p:extLst>
      <p:ext uri="{BB962C8B-B14F-4D97-AF65-F5344CB8AC3E}">
        <p14:creationId xmlns:p14="http://schemas.microsoft.com/office/powerpoint/2010/main" val="415077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You can email me at:  </a:t>
            </a:r>
            <a:r>
              <a:rPr lang="en-US" dirty="0" smtClean="0">
                <a:hlinkClick r:id="rId2"/>
              </a:rPr>
              <a:t>bethanygarner_@hotmail.com</a:t>
            </a:r>
            <a:r>
              <a:rPr lang="en-US" dirty="0" smtClean="0"/>
              <a:t> </a:t>
            </a:r>
          </a:p>
          <a:p>
            <a:r>
              <a:rPr lang="en-US" dirty="0" smtClean="0"/>
              <a:t>You can also contact me via mobile: 07415382167</a:t>
            </a:r>
          </a:p>
          <a:p>
            <a:endParaRPr lang="en-US" dirty="0"/>
          </a:p>
        </p:txBody>
      </p:sp>
      <p:pic>
        <p:nvPicPr>
          <p:cNvPr id="4" name="Picture 3"/>
          <p:cNvPicPr>
            <a:picLocks noChangeAspect="1"/>
          </p:cNvPicPr>
          <p:nvPr/>
        </p:nvPicPr>
        <p:blipFill>
          <a:blip r:embed="rId3"/>
          <a:stretch>
            <a:fillRect/>
          </a:stretch>
        </p:blipFill>
        <p:spPr>
          <a:xfrm>
            <a:off x="0" y="5304083"/>
            <a:ext cx="3280492" cy="1553917"/>
          </a:xfrm>
          <a:prstGeom prst="rect">
            <a:avLst/>
          </a:prstGeom>
        </p:spPr>
      </p:pic>
    </p:spTree>
    <p:extLst>
      <p:ext uri="{BB962C8B-B14F-4D97-AF65-F5344CB8AC3E}">
        <p14:creationId xmlns:p14="http://schemas.microsoft.com/office/powerpoint/2010/main" val="2093368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942" y="374757"/>
            <a:ext cx="7729728" cy="1188720"/>
          </a:xfrm>
        </p:spPr>
        <p:txBody>
          <a:bodyPr/>
          <a:lstStyle/>
          <a:p>
            <a:r>
              <a:rPr lang="en-US" dirty="0" smtClean="0"/>
              <a:t>Some links for support:</a:t>
            </a:r>
            <a:endParaRPr lang="en-US" dirty="0"/>
          </a:p>
        </p:txBody>
      </p:sp>
      <p:sp>
        <p:nvSpPr>
          <p:cNvPr id="3" name="Content Placeholder 2"/>
          <p:cNvSpPr>
            <a:spLocks noGrp="1"/>
          </p:cNvSpPr>
          <p:nvPr>
            <p:ph idx="1"/>
          </p:nvPr>
        </p:nvSpPr>
        <p:spPr>
          <a:xfrm>
            <a:off x="1257742" y="1563477"/>
            <a:ext cx="7729728" cy="3101983"/>
          </a:xfrm>
        </p:spPr>
        <p:txBody>
          <a:bodyPr>
            <a:normAutofit fontScale="25000" lnSpcReduction="20000"/>
          </a:bodyPr>
          <a:lstStyle/>
          <a:p>
            <a:r>
              <a:rPr lang="en-US" sz="5600" b="1" dirty="0"/>
              <a:t>Anxiety UK</a:t>
            </a:r>
          </a:p>
          <a:p>
            <a:r>
              <a:rPr lang="en-US" sz="5600" dirty="0"/>
              <a:t>Charity providing support if you have been diagnosed with an anxiety condition.</a:t>
            </a:r>
          </a:p>
          <a:p>
            <a:r>
              <a:rPr lang="en-US" sz="5600" dirty="0"/>
              <a:t>Phone: 03444 775 774 (Monday to Friday, 9.30am to 5.30pm)</a:t>
            </a:r>
          </a:p>
          <a:p>
            <a:r>
              <a:rPr lang="en-US" sz="5600" dirty="0"/>
              <a:t>Website: </a:t>
            </a:r>
            <a:r>
              <a:rPr lang="en-US" sz="5600" dirty="0">
                <a:hlinkClick r:id="rId2"/>
              </a:rPr>
              <a:t>www.anxietyuk.org.uk</a:t>
            </a:r>
            <a:endParaRPr lang="en-US" sz="5600" dirty="0"/>
          </a:p>
          <a:p>
            <a:r>
              <a:rPr lang="en-US" sz="5600" b="1" dirty="0"/>
              <a:t>Bipolar UK</a:t>
            </a:r>
          </a:p>
          <a:p>
            <a:r>
              <a:rPr lang="en-US" sz="5600" dirty="0"/>
              <a:t>A charity helping people living with manic depression or bipolar disorder.</a:t>
            </a:r>
          </a:p>
          <a:p>
            <a:r>
              <a:rPr lang="en-US" sz="5600" dirty="0"/>
              <a:t>Website: </a:t>
            </a:r>
            <a:r>
              <a:rPr lang="en-US" sz="5600" dirty="0">
                <a:hlinkClick r:id="rId3"/>
              </a:rPr>
              <a:t>www.bipolaruk.org.uk</a:t>
            </a:r>
            <a:endParaRPr lang="en-US" sz="5600" dirty="0"/>
          </a:p>
          <a:p>
            <a:r>
              <a:rPr lang="en-US" sz="5600" b="1" dirty="0"/>
              <a:t>CALM</a:t>
            </a:r>
          </a:p>
          <a:p>
            <a:r>
              <a:rPr lang="en-US" sz="5600" dirty="0"/>
              <a:t>CALM is the Campaign Against Living Miserably, for men aged 15 to 35.</a:t>
            </a:r>
          </a:p>
          <a:p>
            <a:r>
              <a:rPr lang="en-US" sz="5600" dirty="0"/>
              <a:t>Phone: 0800 58 58 58 (daily, 5pm to midnight)</a:t>
            </a:r>
          </a:p>
          <a:p>
            <a:r>
              <a:rPr lang="en-US" sz="5600" dirty="0"/>
              <a:t>Website: </a:t>
            </a:r>
            <a:r>
              <a:rPr lang="en-US" sz="5600" dirty="0">
                <a:hlinkClick r:id="rId4"/>
              </a:rPr>
              <a:t>www.thecalmzone.net</a:t>
            </a:r>
            <a:endParaRPr lang="en-US" sz="5600" dirty="0"/>
          </a:p>
          <a:p>
            <a:r>
              <a:rPr lang="en-US" sz="5600" b="1" dirty="0"/>
              <a:t>Men's Health Forum</a:t>
            </a:r>
          </a:p>
          <a:p>
            <a:r>
              <a:rPr lang="en-US" sz="5600" dirty="0"/>
              <a:t>24/7 stress support for men by text, chat and email.</a:t>
            </a:r>
          </a:p>
          <a:p>
            <a:r>
              <a:rPr lang="en-US" sz="5600" dirty="0"/>
              <a:t>Website: </a:t>
            </a:r>
            <a:r>
              <a:rPr lang="en-US" sz="5600" dirty="0">
                <a:hlinkClick r:id="rId5"/>
              </a:rPr>
              <a:t>www.menshealthforum.org.uk</a:t>
            </a:r>
            <a:endParaRPr lang="en-US" sz="5600" dirty="0"/>
          </a:p>
          <a:p>
            <a:r>
              <a:rPr lang="en-US" sz="5600" b="1" dirty="0"/>
              <a:t>Mental Health Foundation</a:t>
            </a:r>
          </a:p>
          <a:p>
            <a:r>
              <a:rPr lang="en-US" sz="5600" dirty="0"/>
              <a:t>Provides information and support for anyone with mental health problems or learning disabilities.</a:t>
            </a:r>
          </a:p>
          <a:p>
            <a:r>
              <a:rPr lang="en-US" sz="5600" dirty="0"/>
              <a:t>Website: </a:t>
            </a:r>
            <a:r>
              <a:rPr lang="en-US" sz="5600" dirty="0">
                <a:hlinkClick r:id="rId6"/>
              </a:rPr>
              <a:t>www.mentalhealth.org.uk</a:t>
            </a:r>
            <a:endParaRPr lang="en-US" sz="5600" dirty="0"/>
          </a:p>
          <a:p>
            <a:r>
              <a:rPr lang="en-US" dirty="0"/>
              <a:t/>
            </a:r>
            <a:br>
              <a:rPr lang="en-US" dirty="0"/>
            </a:br>
            <a:endParaRPr lang="en-US" dirty="0"/>
          </a:p>
        </p:txBody>
      </p:sp>
    </p:spTree>
    <p:extLst>
      <p:ext uri="{BB962C8B-B14F-4D97-AF65-F5344CB8AC3E}">
        <p14:creationId xmlns:p14="http://schemas.microsoft.com/office/powerpoint/2010/main" val="1192254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426" y="182880"/>
            <a:ext cx="7729728" cy="1188720"/>
          </a:xfrm>
        </p:spPr>
        <p:txBody>
          <a:bodyPr/>
          <a:lstStyle/>
          <a:p>
            <a:r>
              <a:rPr lang="en-US" dirty="0" smtClean="0"/>
              <a:t>Some links for support</a:t>
            </a:r>
            <a:endParaRPr lang="en-US" dirty="0"/>
          </a:p>
        </p:txBody>
      </p:sp>
      <p:sp>
        <p:nvSpPr>
          <p:cNvPr id="3" name="Content Placeholder 2"/>
          <p:cNvSpPr>
            <a:spLocks noGrp="1"/>
          </p:cNvSpPr>
          <p:nvPr>
            <p:ph idx="1"/>
          </p:nvPr>
        </p:nvSpPr>
        <p:spPr>
          <a:xfrm>
            <a:off x="929149" y="1371600"/>
            <a:ext cx="10766322" cy="4380271"/>
          </a:xfrm>
        </p:spPr>
        <p:txBody>
          <a:bodyPr>
            <a:normAutofit fontScale="25000" lnSpcReduction="20000"/>
          </a:bodyPr>
          <a:lstStyle/>
          <a:p>
            <a:r>
              <a:rPr lang="en-US" sz="5600" b="1" dirty="0"/>
              <a:t>Mind</a:t>
            </a:r>
          </a:p>
          <a:p>
            <a:r>
              <a:rPr lang="en-US" sz="5600" dirty="0"/>
              <a:t>Promotes the views and needs of people with mental health problems.</a:t>
            </a:r>
          </a:p>
          <a:p>
            <a:r>
              <a:rPr lang="en-US" sz="5600" dirty="0"/>
              <a:t>Phone: 0300 123 3393 (Monday to Friday, 9am to 6pm)</a:t>
            </a:r>
          </a:p>
          <a:p>
            <a:r>
              <a:rPr lang="en-US" sz="5600" dirty="0"/>
              <a:t>Website: </a:t>
            </a:r>
            <a:r>
              <a:rPr lang="en-US" sz="5600" dirty="0">
                <a:hlinkClick r:id="rId2"/>
              </a:rPr>
              <a:t>www.mind.org.uk</a:t>
            </a:r>
            <a:endParaRPr lang="en-US" sz="5600" dirty="0"/>
          </a:p>
          <a:p>
            <a:r>
              <a:rPr lang="en-US" sz="5600" b="1" dirty="0"/>
              <a:t>No Panic</a:t>
            </a:r>
          </a:p>
          <a:p>
            <a:r>
              <a:rPr lang="en-US" sz="5600" dirty="0"/>
              <a:t>Voluntary charity offering support for sufferers of panic attacks and obsessive compulsive disorder (OCD). Offers a course to help overcome your phobia or OCD.</a:t>
            </a:r>
          </a:p>
          <a:p>
            <a:r>
              <a:rPr lang="en-US" sz="5600" dirty="0"/>
              <a:t>Phone: 0844 967 4848 (daily, 10am to 10pm). Calls cost 5p per minute plus your phone provider's Access Charge</a:t>
            </a:r>
          </a:p>
          <a:p>
            <a:r>
              <a:rPr lang="en-US" sz="5600" dirty="0"/>
              <a:t>Website: </a:t>
            </a:r>
            <a:r>
              <a:rPr lang="en-US" sz="5600" dirty="0">
                <a:hlinkClick r:id="rId3"/>
              </a:rPr>
              <a:t>www.nopanic.org.uk</a:t>
            </a:r>
            <a:endParaRPr lang="en-US" sz="5600" dirty="0"/>
          </a:p>
          <a:p>
            <a:r>
              <a:rPr lang="en-US" sz="5600" b="1" dirty="0"/>
              <a:t>OCD Action</a:t>
            </a:r>
          </a:p>
          <a:p>
            <a:r>
              <a:rPr lang="en-US" sz="5600" dirty="0"/>
              <a:t>Support for people with OCD. Includes information on treatment and online resources.</a:t>
            </a:r>
          </a:p>
          <a:p>
            <a:r>
              <a:rPr lang="en-US" sz="5600" dirty="0"/>
              <a:t>Phone: 0845 390 6232 (Monday to Friday, 9.30am to 5pm). Calls cost 5p per minute plus your phone provider's Access Charge</a:t>
            </a:r>
          </a:p>
          <a:p>
            <a:r>
              <a:rPr lang="en-US" sz="5600" dirty="0"/>
              <a:t>Website: </a:t>
            </a:r>
            <a:r>
              <a:rPr lang="en-US" sz="5600" dirty="0">
                <a:hlinkClick r:id="rId4"/>
              </a:rPr>
              <a:t>www.ocdaction.org.uk</a:t>
            </a:r>
            <a:endParaRPr lang="en-US" sz="5600" dirty="0"/>
          </a:p>
          <a:p>
            <a:endParaRPr lang="en-US" dirty="0"/>
          </a:p>
        </p:txBody>
      </p:sp>
    </p:spTree>
    <p:extLst>
      <p:ext uri="{BB962C8B-B14F-4D97-AF65-F5344CB8AC3E}">
        <p14:creationId xmlns:p14="http://schemas.microsoft.com/office/powerpoint/2010/main" val="59084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links for support</a:t>
            </a:r>
            <a:endParaRPr lang="en-US" dirty="0"/>
          </a:p>
        </p:txBody>
      </p:sp>
      <p:sp>
        <p:nvSpPr>
          <p:cNvPr id="3" name="Content Placeholder 2"/>
          <p:cNvSpPr>
            <a:spLocks noGrp="1"/>
          </p:cNvSpPr>
          <p:nvPr>
            <p:ph idx="1"/>
          </p:nvPr>
        </p:nvSpPr>
        <p:spPr>
          <a:xfrm>
            <a:off x="1519083" y="2153412"/>
            <a:ext cx="8804787" cy="4586601"/>
          </a:xfrm>
        </p:spPr>
        <p:txBody>
          <a:bodyPr>
            <a:normAutofit fontScale="77500" lnSpcReduction="20000"/>
          </a:bodyPr>
          <a:lstStyle/>
          <a:p>
            <a:r>
              <a:rPr lang="en-US" b="1" dirty="0"/>
              <a:t>Rethink Mental Illness</a:t>
            </a:r>
          </a:p>
          <a:p>
            <a:r>
              <a:rPr lang="en-US" dirty="0"/>
              <a:t>Support and advice for people living with mental illness.</a:t>
            </a:r>
          </a:p>
          <a:p>
            <a:r>
              <a:rPr lang="en-US" dirty="0"/>
              <a:t>Phone: 0300 5000 927 (Monday to Friday, 9.30am to 4pm)</a:t>
            </a:r>
          </a:p>
          <a:p>
            <a:r>
              <a:rPr lang="en-US" dirty="0"/>
              <a:t>Website: </a:t>
            </a:r>
            <a:r>
              <a:rPr lang="en-US" dirty="0">
                <a:hlinkClick r:id="rId2"/>
              </a:rPr>
              <a:t>www.rethink.org</a:t>
            </a:r>
            <a:endParaRPr lang="en-US" dirty="0"/>
          </a:p>
          <a:p>
            <a:r>
              <a:rPr lang="en-US" b="1" dirty="0"/>
              <a:t>Samaritans</a:t>
            </a:r>
          </a:p>
          <a:p>
            <a:r>
              <a:rPr lang="en-US" dirty="0"/>
              <a:t>Confidential support for people experiencing feelings of distress or despair.</a:t>
            </a:r>
          </a:p>
          <a:p>
            <a:r>
              <a:rPr lang="en-US" dirty="0"/>
              <a:t>Phone: 116 123 (free 24-hour helpline)</a:t>
            </a:r>
          </a:p>
          <a:p>
            <a:r>
              <a:rPr lang="en-US" dirty="0"/>
              <a:t>Website: </a:t>
            </a:r>
            <a:r>
              <a:rPr lang="en-US" dirty="0">
                <a:hlinkClick r:id="rId3"/>
              </a:rPr>
              <a:t>www.samaritans.org.uk</a:t>
            </a:r>
            <a:endParaRPr lang="en-US" dirty="0"/>
          </a:p>
          <a:p>
            <a:r>
              <a:rPr lang="en-US" b="1" dirty="0"/>
              <a:t>SANE</a:t>
            </a:r>
          </a:p>
          <a:p>
            <a:r>
              <a:rPr lang="en-US" dirty="0"/>
              <a:t>Emotional support, information and guidance for people affected by mental illness, their families and </a:t>
            </a:r>
            <a:r>
              <a:rPr lang="en-US" dirty="0" err="1"/>
              <a:t>carers</a:t>
            </a:r>
            <a:r>
              <a:rPr lang="en-US" dirty="0"/>
              <a:t>. </a:t>
            </a:r>
          </a:p>
          <a:p>
            <a:r>
              <a:rPr lang="en-US" dirty="0" err="1"/>
              <a:t>Textcare</a:t>
            </a:r>
            <a:r>
              <a:rPr lang="en-US" dirty="0"/>
              <a:t>: comfort and care via text message, sent when the person needs it most: </a:t>
            </a:r>
            <a:r>
              <a:rPr lang="en-US" dirty="0">
                <a:hlinkClick r:id="rId4"/>
              </a:rPr>
              <a:t>www.sane.org.uk/textcare</a:t>
            </a:r>
            <a:endParaRPr lang="en-US" dirty="0"/>
          </a:p>
          <a:p>
            <a:r>
              <a:rPr lang="en-US" dirty="0"/>
              <a:t>Peer support forum: </a:t>
            </a:r>
            <a:r>
              <a:rPr lang="en-US" dirty="0">
                <a:hlinkClick r:id="rId5"/>
              </a:rPr>
              <a:t>www.sane.org.uk/supportforum</a:t>
            </a:r>
            <a:endParaRPr lang="en-US" dirty="0"/>
          </a:p>
          <a:p>
            <a:r>
              <a:rPr lang="en-US" dirty="0"/>
              <a:t>Website: </a:t>
            </a:r>
            <a:r>
              <a:rPr lang="en-US" dirty="0">
                <a:hlinkClick r:id="rId6"/>
              </a:rPr>
              <a:t>www.sane.org.uk/support</a:t>
            </a:r>
            <a:endParaRPr lang="en-US" dirty="0"/>
          </a:p>
          <a:p>
            <a:endParaRPr lang="en-US" dirty="0"/>
          </a:p>
        </p:txBody>
      </p:sp>
    </p:spTree>
    <p:extLst>
      <p:ext uri="{BB962C8B-B14F-4D97-AF65-F5344CB8AC3E}">
        <p14:creationId xmlns:p14="http://schemas.microsoft.com/office/powerpoint/2010/main" val="902704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links for support</a:t>
            </a:r>
            <a:endParaRPr lang="en-US" dirty="0"/>
          </a:p>
        </p:txBody>
      </p:sp>
      <p:sp>
        <p:nvSpPr>
          <p:cNvPr id="3" name="Content Placeholder 2"/>
          <p:cNvSpPr>
            <a:spLocks noGrp="1"/>
          </p:cNvSpPr>
          <p:nvPr>
            <p:ph idx="1"/>
          </p:nvPr>
        </p:nvSpPr>
        <p:spPr/>
        <p:txBody>
          <a:bodyPr>
            <a:normAutofit/>
          </a:bodyPr>
          <a:lstStyle/>
          <a:p>
            <a:r>
              <a:rPr lang="en-US" b="1" dirty="0"/>
              <a:t>OCD UK</a:t>
            </a:r>
          </a:p>
          <a:p>
            <a:r>
              <a:rPr lang="en-US" dirty="0"/>
              <a:t>A charity run by people with OCD, for people with OCD. Includes facts, news and treatments.</a:t>
            </a:r>
          </a:p>
          <a:p>
            <a:r>
              <a:rPr lang="en-US" dirty="0"/>
              <a:t>Phone: 0333 212 7890 (Monday to Friday, 9am to 5pm)</a:t>
            </a:r>
          </a:p>
          <a:p>
            <a:r>
              <a:rPr lang="en-US" dirty="0"/>
              <a:t>Website: </a:t>
            </a:r>
            <a:r>
              <a:rPr lang="en-US" dirty="0">
                <a:hlinkClick r:id="rId2"/>
              </a:rPr>
              <a:t>www.ocduk.org</a:t>
            </a:r>
            <a:endParaRPr lang="en-US" dirty="0"/>
          </a:p>
          <a:p>
            <a:r>
              <a:rPr lang="en-US" b="1" dirty="0"/>
              <a:t>PAPYRUS</a:t>
            </a:r>
          </a:p>
          <a:p>
            <a:r>
              <a:rPr lang="en-US" dirty="0"/>
              <a:t>Young suicide prevention society.</a:t>
            </a:r>
          </a:p>
          <a:p>
            <a:r>
              <a:rPr lang="en-US" dirty="0"/>
              <a:t>Phone: </a:t>
            </a:r>
            <a:r>
              <a:rPr lang="en-US" dirty="0" err="1"/>
              <a:t>HOPElineUK</a:t>
            </a:r>
            <a:r>
              <a:rPr lang="en-US" dirty="0"/>
              <a:t> 0800 068 4141 (Monday to Friday, 10am to 5pm and 7pm to 10pm, and 2pm to 5pm on weekends)</a:t>
            </a:r>
          </a:p>
          <a:p>
            <a:r>
              <a:rPr lang="en-US" dirty="0"/>
              <a:t>Website: </a:t>
            </a:r>
            <a:r>
              <a:rPr lang="en-US" dirty="0">
                <a:hlinkClick r:id="rId3"/>
              </a:rPr>
              <a:t>www.papyrus-uk.org</a:t>
            </a:r>
            <a:endParaRPr lang="en-US" dirty="0"/>
          </a:p>
          <a:p>
            <a:endParaRPr lang="en-US" dirty="0"/>
          </a:p>
        </p:txBody>
      </p:sp>
    </p:spTree>
    <p:extLst>
      <p:ext uri="{BB962C8B-B14F-4D97-AF65-F5344CB8AC3E}">
        <p14:creationId xmlns:p14="http://schemas.microsoft.com/office/powerpoint/2010/main" val="1933141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381" y="2705001"/>
            <a:ext cx="7729728" cy="1188720"/>
          </a:xfrm>
        </p:spPr>
        <p:txBody>
          <a:bodyPr/>
          <a:lstStyle/>
          <a:p>
            <a:r>
              <a:rPr lang="en-US" dirty="0" smtClean="0"/>
              <a:t>Thanks for listening! </a:t>
            </a:r>
            <a:r>
              <a:rPr lang="en-US" dirty="0" smtClean="0">
                <a:sym typeface="Wingdings"/>
              </a:rPr>
              <a:t></a:t>
            </a:r>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868690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What will this session be about?</a:t>
            </a:r>
          </a:p>
          <a:p>
            <a:r>
              <a:rPr lang="en-US" dirty="0" smtClean="0"/>
              <a:t>I am going to discuss some methods of mindfulness and relaxation. I will be giving some background and some examples.</a:t>
            </a:r>
          </a:p>
          <a:p>
            <a:r>
              <a:rPr lang="en-US" dirty="0" smtClean="0"/>
              <a:t>If anyone feels uncomfortable, you can leave at any time and if you want to rejoin, the team will let you back in.</a:t>
            </a:r>
          </a:p>
          <a:p>
            <a:r>
              <a:rPr lang="en-US" dirty="0" smtClean="0"/>
              <a:t>My contact details will be available at the end and some links for mental health support will also be provided.</a:t>
            </a:r>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1260564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Who am I?</a:t>
            </a:r>
          </a:p>
          <a:p>
            <a:r>
              <a:rPr lang="en-US" dirty="0" smtClean="0"/>
              <a:t>I am an assistant psychologist with a postgraduate degree in clinical and health psychology and an undergraduate in psychology.</a:t>
            </a:r>
          </a:p>
          <a:p>
            <a:r>
              <a:rPr lang="en-US" dirty="0" smtClean="0"/>
              <a:t>I have over two years experience working one to one with clients that have a diverse range of mental health issues.</a:t>
            </a:r>
          </a:p>
          <a:p>
            <a:r>
              <a:rPr lang="en-US" dirty="0" smtClean="0"/>
              <a:t>Recent membership with the </a:t>
            </a:r>
            <a:r>
              <a:rPr lang="en-US" dirty="0"/>
              <a:t>B</a:t>
            </a:r>
            <a:r>
              <a:rPr lang="en-US" dirty="0" smtClean="0"/>
              <a:t>ritish Psychological </a:t>
            </a:r>
            <a:r>
              <a:rPr lang="en-US" dirty="0"/>
              <a:t>S</a:t>
            </a:r>
            <a:r>
              <a:rPr lang="en-US" dirty="0" smtClean="0"/>
              <a:t>ociety </a:t>
            </a:r>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149752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mindfulness? </a:t>
            </a:r>
            <a:endParaRPr lang="en-US" dirty="0"/>
          </a:p>
        </p:txBody>
      </p:sp>
      <p:sp>
        <p:nvSpPr>
          <p:cNvPr id="3" name="Content Placeholder 2"/>
          <p:cNvSpPr>
            <a:spLocks noGrp="1"/>
          </p:cNvSpPr>
          <p:nvPr>
            <p:ph idx="1"/>
          </p:nvPr>
        </p:nvSpPr>
        <p:spPr/>
        <p:txBody>
          <a:bodyPr/>
          <a:lstStyle/>
          <a:p>
            <a:r>
              <a:rPr lang="en-US" dirty="0" smtClean="0"/>
              <a:t>The goal of mindfulness practices in clinical settings is to build awareness and acceptance skills in order to tolerate discomfort or negative thoughts.</a:t>
            </a:r>
          </a:p>
          <a:p>
            <a:r>
              <a:rPr lang="en-US" dirty="0" smtClean="0"/>
              <a:t>Being in the “here and now”.</a:t>
            </a:r>
          </a:p>
          <a:p>
            <a:r>
              <a:rPr lang="en-US" dirty="0" smtClean="0"/>
              <a:t>Helps make active behavioural choices.</a:t>
            </a:r>
          </a:p>
          <a:p>
            <a:r>
              <a:rPr lang="en-US" dirty="0" smtClean="0"/>
              <a:t>Promotes a positive outlook.</a:t>
            </a:r>
          </a:p>
          <a:p>
            <a:r>
              <a:rPr lang="en-US" dirty="0" smtClean="0"/>
              <a:t>More about accepting a situation for what it is.</a:t>
            </a:r>
            <a:endParaRPr lang="en-US" dirty="0"/>
          </a:p>
        </p:txBody>
      </p:sp>
    </p:spTree>
    <p:extLst>
      <p:ext uri="{BB962C8B-B14F-4D97-AF65-F5344CB8AC3E}">
        <p14:creationId xmlns:p14="http://schemas.microsoft.com/office/powerpoint/2010/main" val="111054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relaxation?</a:t>
            </a:r>
            <a:endParaRPr lang="en-US" dirty="0"/>
          </a:p>
        </p:txBody>
      </p:sp>
      <p:sp>
        <p:nvSpPr>
          <p:cNvPr id="3" name="Content Placeholder 2"/>
          <p:cNvSpPr>
            <a:spLocks noGrp="1"/>
          </p:cNvSpPr>
          <p:nvPr>
            <p:ph idx="1"/>
          </p:nvPr>
        </p:nvSpPr>
        <p:spPr/>
        <p:txBody>
          <a:bodyPr/>
          <a:lstStyle/>
          <a:p>
            <a:r>
              <a:rPr lang="en-US" dirty="0" smtClean="0"/>
              <a:t>Directly reduces physiological and psychological stress.</a:t>
            </a:r>
          </a:p>
          <a:p>
            <a:r>
              <a:rPr lang="en-US" dirty="0" smtClean="0"/>
              <a:t>Decreases physical and psychological tension, increases a sense of calm.</a:t>
            </a:r>
          </a:p>
          <a:p>
            <a:r>
              <a:rPr lang="en-US" dirty="0" smtClean="0"/>
              <a:t>May include guided imagery, diaphragmatic breathing and muscle relaxation to create new physical/emotional states of calm and generating new physical or mental experiences.</a:t>
            </a:r>
          </a:p>
          <a:p>
            <a:r>
              <a:rPr lang="en-US" dirty="0" smtClean="0"/>
              <a:t>More about changing our internal state.</a:t>
            </a:r>
          </a:p>
          <a:p>
            <a:endParaRPr lang="en-US" dirty="0"/>
          </a:p>
        </p:txBody>
      </p:sp>
    </p:spTree>
    <p:extLst>
      <p:ext uri="{BB962C8B-B14F-4D97-AF65-F5344CB8AC3E}">
        <p14:creationId xmlns:p14="http://schemas.microsoft.com/office/powerpoint/2010/main" val="63473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and Relaxation together</a:t>
            </a:r>
            <a:endParaRPr lang="en-US" dirty="0"/>
          </a:p>
        </p:txBody>
      </p:sp>
      <p:sp>
        <p:nvSpPr>
          <p:cNvPr id="3" name="Content Placeholder 2"/>
          <p:cNvSpPr>
            <a:spLocks noGrp="1"/>
          </p:cNvSpPr>
          <p:nvPr>
            <p:ph idx="1"/>
          </p:nvPr>
        </p:nvSpPr>
        <p:spPr/>
        <p:txBody>
          <a:bodyPr/>
          <a:lstStyle/>
          <a:p>
            <a:r>
              <a:rPr lang="en-US" dirty="0" smtClean="0"/>
              <a:t>These often go hand in hand with each other for people with low mood/anxiety.</a:t>
            </a:r>
          </a:p>
          <a:p>
            <a:r>
              <a:rPr lang="en-US" dirty="0" smtClean="0"/>
              <a:t>There isn’t a “worse” or “better” method, mindfulness and relaxation should be practiced together.</a:t>
            </a:r>
          </a:p>
          <a:p>
            <a:r>
              <a:rPr lang="en-US" dirty="0" smtClean="0"/>
              <a:t>Research supports these methods for improving physiological and psychological symptoms across a variety of different conditions.</a:t>
            </a:r>
          </a:p>
          <a:p>
            <a:r>
              <a:rPr lang="en-US" dirty="0" smtClean="0"/>
              <a:t>There may be complimentary factors that go with mindfulness and relaxation, such as medication (if necessary) or another therapy.</a:t>
            </a:r>
          </a:p>
          <a:p>
            <a:r>
              <a:rPr lang="en-US" dirty="0" smtClean="0"/>
              <a:t>However, they are still affective on their own.</a:t>
            </a:r>
            <a:endParaRPr lang="en-US" dirty="0"/>
          </a:p>
        </p:txBody>
      </p:sp>
    </p:spTree>
    <p:extLst>
      <p:ext uri="{BB962C8B-B14F-4D97-AF65-F5344CB8AC3E}">
        <p14:creationId xmlns:p14="http://schemas.microsoft.com/office/powerpoint/2010/main" val="5349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Mindfulness and Relaxation Techniques. </a:t>
            </a:r>
            <a:endParaRPr lang="en-US" dirty="0"/>
          </a:p>
        </p:txBody>
      </p:sp>
      <p:sp>
        <p:nvSpPr>
          <p:cNvPr id="3" name="Content Placeholder 2"/>
          <p:cNvSpPr>
            <a:spLocks noGrp="1"/>
          </p:cNvSpPr>
          <p:nvPr>
            <p:ph idx="1"/>
          </p:nvPr>
        </p:nvSpPr>
        <p:spPr/>
        <p:txBody>
          <a:bodyPr/>
          <a:lstStyle/>
          <a:p>
            <a:r>
              <a:rPr lang="en-US" dirty="0" smtClean="0"/>
              <a:t>The Body Scan is a useful method, incorporating mindfulness and relaxation techniques.</a:t>
            </a:r>
          </a:p>
          <a:p>
            <a:r>
              <a:rPr lang="en-US" dirty="0" smtClean="0"/>
              <a:t>It helps focus the mind on different sensations in your body – bringing a calm and relaxed state of mind to the person when they are finished.</a:t>
            </a:r>
          </a:p>
          <a:p>
            <a:r>
              <a:rPr lang="en-US" dirty="0" smtClean="0"/>
              <a:t>This helps with focusing away from negative thought patterns and emotions.</a:t>
            </a:r>
          </a:p>
          <a:p>
            <a:r>
              <a:rPr lang="en-US" dirty="0" smtClean="0"/>
              <a:t>I’m going to give an example on how to do one, which we can all practice together.</a:t>
            </a:r>
          </a:p>
        </p:txBody>
      </p:sp>
    </p:spTree>
    <p:extLst>
      <p:ext uri="{BB962C8B-B14F-4D97-AF65-F5344CB8AC3E}">
        <p14:creationId xmlns:p14="http://schemas.microsoft.com/office/powerpoint/2010/main" val="68138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 Scan:</a:t>
            </a:r>
            <a:endParaRPr lang="en-US" dirty="0"/>
          </a:p>
        </p:txBody>
      </p:sp>
      <p:sp>
        <p:nvSpPr>
          <p:cNvPr id="3" name="Content Placeholder 2"/>
          <p:cNvSpPr>
            <a:spLocks noGrp="1"/>
          </p:cNvSpPr>
          <p:nvPr>
            <p:ph idx="1"/>
          </p:nvPr>
        </p:nvSpPr>
        <p:spPr/>
        <p:txBody>
          <a:bodyPr/>
          <a:lstStyle/>
          <a:p>
            <a:r>
              <a:rPr lang="en-US" dirty="0" smtClean="0"/>
              <a:t>Tips:</a:t>
            </a:r>
          </a:p>
          <a:p>
            <a:r>
              <a:rPr lang="en-US" dirty="0" smtClean="0"/>
              <a:t>Get comfortable, you can sit or lie down if you wish (lying down is preferable).</a:t>
            </a:r>
          </a:p>
          <a:p>
            <a:r>
              <a:rPr lang="en-US" dirty="0" smtClean="0"/>
              <a:t>Try and relax as best you can.</a:t>
            </a:r>
          </a:p>
          <a:p>
            <a:r>
              <a:rPr lang="en-US" dirty="0" smtClean="0"/>
              <a:t>We’re going to be focusing on different body sensations.</a:t>
            </a:r>
          </a:p>
          <a:p>
            <a:r>
              <a:rPr lang="en-US" dirty="0" smtClean="0"/>
              <a:t>Try and take long and deep breaths during the session.</a:t>
            </a:r>
          </a:p>
        </p:txBody>
      </p:sp>
    </p:spTree>
    <p:extLst>
      <p:ext uri="{BB962C8B-B14F-4D97-AF65-F5344CB8AC3E}">
        <p14:creationId xmlns:p14="http://schemas.microsoft.com/office/powerpoint/2010/main" val="221611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79</TotalTime>
  <Words>1155</Words>
  <Application>Microsoft Macintosh PowerPoint</Application>
  <PresentationFormat>Widescreen</PresentationFormat>
  <Paragraphs>153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Century Gothic</vt:lpstr>
      <vt:lpstr>Wingdings</vt:lpstr>
      <vt:lpstr>Wingdings 3</vt:lpstr>
      <vt:lpstr>Arial</vt:lpstr>
      <vt:lpstr>Ion</vt:lpstr>
      <vt:lpstr>The Presentation Will Begin Shortly</vt:lpstr>
      <vt:lpstr>Mindfulness and Relaxation</vt:lpstr>
      <vt:lpstr>Introductions:</vt:lpstr>
      <vt:lpstr>Introductions:</vt:lpstr>
      <vt:lpstr>What is mindfulness? </vt:lpstr>
      <vt:lpstr>What is relaxation?</vt:lpstr>
      <vt:lpstr>Mindfulness and Relaxation together</vt:lpstr>
      <vt:lpstr>Practicing Mindfulness and Relaxation Techniques. </vt:lpstr>
      <vt:lpstr>The Body Scan:</vt:lpstr>
      <vt:lpstr>The Body Scan:</vt:lpstr>
      <vt:lpstr>Mindfulness and Relaxation.</vt:lpstr>
      <vt:lpstr>Constant Rock Hypnosis:</vt:lpstr>
      <vt:lpstr>Mindfulness and Relaxation</vt:lpstr>
      <vt:lpstr>EFT Tapping Technique:</vt:lpstr>
      <vt:lpstr>EFT Tapping:</vt:lpstr>
      <vt:lpstr>EFT Tapping:</vt:lpstr>
      <vt:lpstr>EFT Tapping:</vt:lpstr>
      <vt:lpstr>EFT Tapping:</vt:lpstr>
      <vt:lpstr>EFT Tapping:</vt:lpstr>
      <vt:lpstr>Deep Breathing and Relaxation:</vt:lpstr>
      <vt:lpstr>Adaptive thinking and Mindfulness:</vt:lpstr>
      <vt:lpstr>Any questions?</vt:lpstr>
      <vt:lpstr>Some links for support:</vt:lpstr>
      <vt:lpstr>Some links for support</vt:lpstr>
      <vt:lpstr>Some links for support</vt:lpstr>
      <vt:lpstr>Some links for support</vt:lpstr>
      <vt:lpstr>Thanks for listening! </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Presentation Will Begin Shortly</dc:title>
  <dc:creator>Beth Garner</dc:creator>
  <cp:lastModifiedBy>Beth Garner</cp:lastModifiedBy>
  <cp:revision>8</cp:revision>
  <dcterms:created xsi:type="dcterms:W3CDTF">2020-11-24T20:41:43Z</dcterms:created>
  <dcterms:modified xsi:type="dcterms:W3CDTF">2020-11-24T22:01:11Z</dcterms:modified>
</cp:coreProperties>
</file>