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77" r:id="rId2"/>
    <p:sldId id="256" r:id="rId3"/>
    <p:sldId id="285" r:id="rId4"/>
    <p:sldId id="257" r:id="rId5"/>
    <p:sldId id="258" r:id="rId6"/>
    <p:sldId id="259" r:id="rId7"/>
    <p:sldId id="260" r:id="rId8"/>
    <p:sldId id="261" r:id="rId9"/>
    <p:sldId id="284" r:id="rId10"/>
    <p:sldId id="262" r:id="rId11"/>
    <p:sldId id="263" r:id="rId12"/>
    <p:sldId id="264" r:id="rId13"/>
    <p:sldId id="265" r:id="rId14"/>
    <p:sldId id="283" r:id="rId15"/>
    <p:sldId id="287" r:id="rId16"/>
    <p:sldId id="267" r:id="rId17"/>
    <p:sldId id="268" r:id="rId18"/>
    <p:sldId id="269" r:id="rId19"/>
    <p:sldId id="271" r:id="rId20"/>
    <p:sldId id="272" r:id="rId21"/>
    <p:sldId id="273" r:id="rId22"/>
    <p:sldId id="274" r:id="rId23"/>
    <p:sldId id="275" r:id="rId24"/>
    <p:sldId id="276" r:id="rId25"/>
    <p:sldId id="278" r:id="rId26"/>
    <p:sldId id="279" r:id="rId27"/>
    <p:sldId id="280" r:id="rId28"/>
    <p:sldId id="28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3"/>
    <p:restoredTop sz="94590"/>
  </p:normalViewPr>
  <p:slideViewPr>
    <p:cSldViewPr snapToGrid="0" snapToObjects="1">
      <p:cViewPr varScale="1">
        <p:scale>
          <a:sx n="87" d="100"/>
          <a:sy n="87" d="100"/>
        </p:scale>
        <p:origin x="216" y="7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F641C9-1EED-644B-903C-23011A44D334}" type="datetimeFigureOut">
              <a:rPr lang="en-US" smtClean="0"/>
              <a:t>11/9/20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FC51A-958A-D948-8B43-BE85D5432438}" type="slidenum">
              <a:rPr lang="en-US" smtClean="0"/>
              <a:t>‹#›</a:t>
            </a:fld>
            <a:endParaRPr lang="en-US"/>
          </a:p>
        </p:txBody>
      </p:sp>
    </p:spTree>
    <p:extLst>
      <p:ext uri="{BB962C8B-B14F-4D97-AF65-F5344CB8AC3E}">
        <p14:creationId xmlns:p14="http://schemas.microsoft.com/office/powerpoint/2010/main" val="21827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BB54DC5-9332-784F-8FED-9CF99642295D}" type="datetimeFigureOut">
              <a:rPr lang="en-US" smtClean="0"/>
              <a:t>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ECFB9-75FC-0E4A-BDD7-318FFF61B2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B54DC5-9332-784F-8FED-9CF99642295D}"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ECFB9-75FC-0E4A-BDD7-318FFF61B2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B54DC5-9332-784F-8FED-9CF99642295D}" type="datetimeFigureOut">
              <a:rPr lang="en-US" smtClean="0"/>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ECFB9-75FC-0E4A-BDD7-318FFF61B2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B54DC5-9332-784F-8FED-9CF99642295D}" type="datetimeFigureOut">
              <a:rPr lang="en-US" smtClean="0"/>
              <a:t>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ECFB9-75FC-0E4A-BDD7-318FFF61B2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BB54DC5-9332-784F-8FED-9CF99642295D}" type="datetimeFigureOut">
              <a:rPr lang="en-US" smtClean="0"/>
              <a:t>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ECFB9-75FC-0E4A-BDD7-318FFF61B2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2BB54DC5-9332-784F-8FED-9CF99642295D}" type="datetimeFigureOut">
              <a:rPr lang="en-US" smtClean="0"/>
              <a:t>11/9/20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0DECFB9-75FC-0E4A-BDD7-318FFF61B2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BB54DC5-9332-784F-8FED-9CF99642295D}" type="datetimeFigureOut">
              <a:rPr lang="en-US" smtClean="0"/>
              <a:t>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ECFB9-75FC-0E4A-BDD7-318FFF61B28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B54DC5-9332-784F-8FED-9CF99642295D}" type="datetimeFigureOut">
              <a:rPr lang="en-US" smtClean="0"/>
              <a:t>11/9/20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ECFB9-75FC-0E4A-BDD7-318FFF61B2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54DC5-9332-784F-8FED-9CF99642295D}" type="datetimeFigureOut">
              <a:rPr lang="en-US" smtClean="0"/>
              <a:t>11/9/20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ECFB9-75FC-0E4A-BDD7-318FFF61B2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2BB54DC5-9332-784F-8FED-9CF99642295D}" type="datetimeFigureOut">
              <a:rPr lang="en-US" smtClean="0"/>
              <a:t>11/9/20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10DECFB9-75FC-0E4A-BDD7-318FFF61B2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BB54DC5-9332-784F-8FED-9CF99642295D}" type="datetimeFigureOut">
              <a:rPr lang="en-US" smtClean="0"/>
              <a:t>11/9/20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10DECFB9-75FC-0E4A-BDD7-318FFF61B2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BB54DC5-9332-784F-8FED-9CF99642295D}" type="datetimeFigureOut">
              <a:rPr lang="en-US" smtClean="0"/>
              <a:t>11/9/20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0DECFB9-75FC-0E4A-BDD7-318FFF61B285}" type="slidenum">
              <a:rPr lang="en-US" smtClean="0"/>
              <a:t>‹#›</a:t>
            </a:fld>
            <a:endParaRPr lang="en-US"/>
          </a:p>
        </p:txBody>
      </p:sp>
    </p:spTree>
    <p:extLst>
      <p:ext uri="{BB962C8B-B14F-4D97-AF65-F5344CB8AC3E}">
        <p14:creationId xmlns:p14="http://schemas.microsoft.com/office/powerpoint/2010/main" val="946114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about:blank" TargetMode="External"/><Relationship Id="rId3" Type="http://schemas.openxmlformats.org/officeDocument/2006/relationships/image" Target="../media/image1.tiff"/></Relationships>

</file>

<file path=ppt/slides/_rels/slide24.xml.rels><?xml version="1.0" encoding="UTF-8" standalone="yes"?>
<Relationships xmlns="http://schemas.openxmlformats.org/package/2006/relationships"><Relationship Id="rId3" Type="http://schemas.openxmlformats.org/officeDocument/2006/relationships/hyperlink" Target="about:blank" TargetMode="External"/><Relationship Id="rId4"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1" Type="http://schemas.openxmlformats.org/officeDocument/2006/relationships/slideLayout" Target="../slideLayouts/slideLayout2.xml"/><Relationship Id="rId2" Type="http://schemas.openxmlformats.org/officeDocument/2006/relationships/hyperlink" Target="about:blank"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about:blank" TargetMode="External"/><Relationship Id="rId4" Type="http://schemas.openxmlformats.org/officeDocument/2006/relationships/hyperlink" Target="about:blank" TargetMode="External"/><Relationship Id="rId1" Type="http://schemas.openxmlformats.org/officeDocument/2006/relationships/slideLayout" Target="../slideLayouts/slideLayout2.xml"/><Relationship Id="rId2" Type="http://schemas.openxmlformats.org/officeDocument/2006/relationships/hyperlink" Target="about:blank"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about:blank" TargetMode="External"/><Relationship Id="rId4"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1" Type="http://schemas.openxmlformats.org/officeDocument/2006/relationships/slideLayout" Target="../slideLayouts/slideLayout2.xml"/><Relationship Id="rId2" Type="http://schemas.openxmlformats.org/officeDocument/2006/relationships/hyperlink" Target="about:blank"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about:blank" TargetMode="External"/><Relationship Id="rId3" Type="http://schemas.openxmlformats.org/officeDocument/2006/relationships/hyperlink" Target="about:blank"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presentation will begin shortly</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688984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manage panic attacks</a:t>
            </a:r>
            <a:endParaRPr lang="en-US" dirty="0"/>
          </a:p>
        </p:txBody>
      </p:sp>
      <p:sp>
        <p:nvSpPr>
          <p:cNvPr id="3" name="Content Placeholder 2"/>
          <p:cNvSpPr>
            <a:spLocks noGrp="1"/>
          </p:cNvSpPr>
          <p:nvPr>
            <p:ph idx="1"/>
          </p:nvPr>
        </p:nvSpPr>
        <p:spPr/>
        <p:txBody>
          <a:bodyPr/>
          <a:lstStyle/>
          <a:p>
            <a:r>
              <a:rPr lang="en-US" dirty="0" smtClean="0"/>
              <a:t>Panic attacks are unpleasant, scary and distressing. Someone may also experience more panic attacks after they have experienced one, or they may only have one and not have another again. </a:t>
            </a:r>
          </a:p>
          <a:p>
            <a:r>
              <a:rPr lang="en-US" dirty="0" smtClean="0"/>
              <a:t>There are ways of managing panic attacks and dealing with the anxiety one may experience beforehand, so that someone can </a:t>
            </a:r>
            <a:r>
              <a:rPr lang="en-US" dirty="0" err="1" smtClean="0"/>
              <a:t>recognise</a:t>
            </a:r>
            <a:r>
              <a:rPr lang="en-US" dirty="0" smtClean="0"/>
              <a:t> the signs of high anxiety before the onset of a panic attack.</a:t>
            </a:r>
          </a:p>
          <a:p>
            <a:r>
              <a:rPr lang="en-US" dirty="0" smtClean="0"/>
              <a:t>We will discuss three important methods: Breathing techniques, Coping mechanisms and some methods for CBT (cognitive behavioural therapy).</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25099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breathing</a:t>
            </a:r>
            <a:endParaRPr lang="en-US" dirty="0"/>
          </a:p>
        </p:txBody>
      </p:sp>
      <p:sp>
        <p:nvSpPr>
          <p:cNvPr id="3" name="Content Placeholder 2"/>
          <p:cNvSpPr>
            <a:spLocks noGrp="1"/>
          </p:cNvSpPr>
          <p:nvPr>
            <p:ph idx="1"/>
          </p:nvPr>
        </p:nvSpPr>
        <p:spPr>
          <a:xfrm>
            <a:off x="2231136" y="2328328"/>
            <a:ext cx="7729728" cy="3101983"/>
          </a:xfrm>
        </p:spPr>
        <p:txBody>
          <a:bodyPr>
            <a:normAutofit/>
          </a:bodyPr>
          <a:lstStyle/>
          <a:p>
            <a:r>
              <a:rPr lang="en-US" dirty="0" smtClean="0"/>
              <a:t>When someone slows down their breathing during a panic attack, this can initiate the parasympathetic response (or the breaks!) from the flight or flight response.</a:t>
            </a:r>
          </a:p>
          <a:p>
            <a:r>
              <a:rPr lang="en-US" dirty="0" smtClean="0"/>
              <a:t>Slowing your breathing is key during a panic attack to slow down the body and recover.</a:t>
            </a:r>
          </a:p>
          <a:p>
            <a:r>
              <a:rPr lang="en-US" dirty="0" smtClean="0"/>
              <a:t>It helps to imagine a balloon in your diaphragm inflating and deflating (to encourage deep breathing!)</a:t>
            </a:r>
          </a:p>
          <a:p>
            <a:r>
              <a:rPr lang="en-US" dirty="0" smtClean="0"/>
              <a:t>Breathe deeply, in for 4 seconds and out for 4 seconds, and then increase to 8 seconds each way, and then 10. </a:t>
            </a:r>
          </a:p>
          <a:p>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209139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BREATHING </a:t>
            </a:r>
            <a:endParaRPr lang="en-US" dirty="0"/>
          </a:p>
        </p:txBody>
      </p:sp>
      <p:sp>
        <p:nvSpPr>
          <p:cNvPr id="3" name="Content Placeholder 2"/>
          <p:cNvSpPr>
            <a:spLocks noGrp="1"/>
          </p:cNvSpPr>
          <p:nvPr>
            <p:ph idx="1"/>
          </p:nvPr>
        </p:nvSpPr>
        <p:spPr>
          <a:xfrm>
            <a:off x="2231136" y="2153412"/>
            <a:ext cx="7729728" cy="3438291"/>
          </a:xfrm>
        </p:spPr>
        <p:txBody>
          <a:bodyPr>
            <a:normAutofit/>
          </a:bodyPr>
          <a:lstStyle/>
          <a:p>
            <a:r>
              <a:rPr lang="en-US" dirty="0" smtClean="0"/>
              <a:t>Once we have slowed down our breathing, we need to keep breathing slowly to encourage the body to remain in the parasympathetic state (our normal state).</a:t>
            </a:r>
          </a:p>
          <a:p>
            <a:r>
              <a:rPr lang="en-US" dirty="0" smtClean="0"/>
              <a:t>Practicing deep, diaphragm breathing is key, even after the panic attack has subsided, for future incidents where someone may become distressed. This can help prevent panic attacks in the future.</a:t>
            </a:r>
          </a:p>
          <a:p>
            <a:r>
              <a:rPr lang="en-US" dirty="0" smtClean="0"/>
              <a:t>It may help to practice with someone else, or having a timer to make sure you are doing long, deep breaths.</a:t>
            </a:r>
          </a:p>
          <a:p>
            <a:r>
              <a:rPr lang="en-US" dirty="0" smtClean="0"/>
              <a:t>A helpful video to watch during a </a:t>
            </a:r>
            <a:r>
              <a:rPr lang="en-US" dirty="0"/>
              <a:t>panic attack: https://</a:t>
            </a:r>
            <a:r>
              <a:rPr lang="en-US" dirty="0" err="1"/>
              <a:t>www.youtube.com</a:t>
            </a:r>
            <a:r>
              <a:rPr lang="en-US" dirty="0"/>
              <a:t>/</a:t>
            </a:r>
            <a:r>
              <a:rPr lang="en-US" dirty="0" err="1"/>
              <a:t>watch?v</a:t>
            </a:r>
            <a:r>
              <a:rPr lang="en-US" dirty="0"/>
              <a:t>=aXItOY0sLRY</a:t>
            </a:r>
            <a:endParaRPr lang="en-US" dirty="0" smtClean="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913250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coping mechanisms:</a:t>
            </a:r>
            <a:endParaRPr lang="en-US" dirty="0"/>
          </a:p>
        </p:txBody>
      </p:sp>
      <p:sp>
        <p:nvSpPr>
          <p:cNvPr id="3" name="Content Placeholder 2"/>
          <p:cNvSpPr>
            <a:spLocks noGrp="1"/>
          </p:cNvSpPr>
          <p:nvPr>
            <p:ph idx="1"/>
          </p:nvPr>
        </p:nvSpPr>
        <p:spPr>
          <a:xfrm>
            <a:off x="2231136" y="2446315"/>
            <a:ext cx="7729728" cy="3101983"/>
          </a:xfrm>
        </p:spPr>
        <p:txBody>
          <a:bodyPr>
            <a:normAutofit fontScale="92500" lnSpcReduction="10000"/>
          </a:bodyPr>
          <a:lstStyle/>
          <a:p>
            <a:r>
              <a:rPr lang="en-US" dirty="0" smtClean="0"/>
              <a:t>During a panic attack, while doing some deep breathing, here are some more ways to cool down the body and return to a calm state.</a:t>
            </a:r>
          </a:p>
          <a:p>
            <a:r>
              <a:rPr lang="en-US" dirty="0"/>
              <a:t>Make yourself cold!</a:t>
            </a:r>
            <a:endParaRPr lang="en-US" dirty="0" smtClean="0"/>
          </a:p>
          <a:p>
            <a:r>
              <a:rPr lang="en-US" dirty="0" smtClean="0"/>
              <a:t>Cold water on the wrists (run wrists under cold/freezing water for a few minutes, this will help encourage the parasympathetic response and cool down the body)</a:t>
            </a:r>
          </a:p>
          <a:p>
            <a:r>
              <a:rPr lang="en-US" dirty="0" smtClean="0"/>
              <a:t>An ice pack on the back of the neck, or feet (these are key areas for heat, when something cold is placed on these areas the body will automatically cool down)</a:t>
            </a:r>
          </a:p>
          <a:p>
            <a:r>
              <a:rPr lang="en-US" dirty="0" smtClean="0"/>
              <a:t>A cold shower or cold water, anything to try and cool yourself down. Once your body is cooler, it will naturally slow down the panic attack and symptoms will subside.</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585011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coping mechanisms</a:t>
            </a:r>
            <a:endParaRPr lang="en-US" dirty="0"/>
          </a:p>
        </p:txBody>
      </p:sp>
      <p:sp>
        <p:nvSpPr>
          <p:cNvPr id="3" name="Content Placeholder 2"/>
          <p:cNvSpPr>
            <a:spLocks noGrp="1"/>
          </p:cNvSpPr>
          <p:nvPr>
            <p:ph idx="1"/>
          </p:nvPr>
        </p:nvSpPr>
        <p:spPr/>
        <p:txBody>
          <a:bodyPr/>
          <a:lstStyle/>
          <a:p>
            <a:r>
              <a:rPr lang="en-US" dirty="0" smtClean="0"/>
              <a:t>Grounding techniques: </a:t>
            </a:r>
          </a:p>
          <a:p>
            <a:r>
              <a:rPr lang="en-US" dirty="0" smtClean="0"/>
              <a:t>Acknowledge 5 things you can see, 4 things you can touch, 3 things you can hear, two things you can smell, one thing you can taste.</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8648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Complimentary strategies</a:t>
            </a:r>
            <a:endParaRPr lang="en-US" dirty="0"/>
          </a:p>
        </p:txBody>
      </p:sp>
      <p:sp>
        <p:nvSpPr>
          <p:cNvPr id="3" name="Content Placeholder 2"/>
          <p:cNvSpPr>
            <a:spLocks noGrp="1"/>
          </p:cNvSpPr>
          <p:nvPr>
            <p:ph idx="1"/>
          </p:nvPr>
        </p:nvSpPr>
        <p:spPr/>
        <p:txBody>
          <a:bodyPr/>
          <a:lstStyle/>
          <a:p>
            <a:r>
              <a:rPr lang="en-US" dirty="0" smtClean="0"/>
              <a:t>Less caffeine! Caffeine is a huge stimulant and can increase anxiety levels. </a:t>
            </a:r>
          </a:p>
          <a:p>
            <a:r>
              <a:rPr lang="en-US" dirty="0" smtClean="0"/>
              <a:t>Drinking more water.</a:t>
            </a:r>
          </a:p>
          <a:p>
            <a:r>
              <a:rPr lang="en-US" dirty="0" smtClean="0"/>
              <a:t>Exercise and mindfulness.</a:t>
            </a:r>
          </a:p>
          <a:p>
            <a:r>
              <a:rPr lang="en-US" dirty="0" smtClean="0"/>
              <a:t>Yoga and meditation.</a:t>
            </a:r>
          </a:p>
          <a:p>
            <a:r>
              <a:rPr lang="en-US" dirty="0" smtClean="0"/>
              <a:t>Self Soothing – listening to music, drawing, doing things you enjoy!</a:t>
            </a:r>
          </a:p>
          <a:p>
            <a:r>
              <a:rPr lang="en-US" dirty="0" smtClean="0"/>
              <a:t>Spending time with friends/family.</a:t>
            </a:r>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612278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thinking</a:t>
            </a:r>
            <a:endParaRPr lang="en-US" dirty="0"/>
          </a:p>
        </p:txBody>
      </p:sp>
      <p:sp>
        <p:nvSpPr>
          <p:cNvPr id="3" name="Content Placeholder 2"/>
          <p:cNvSpPr>
            <a:spLocks noGrp="1"/>
          </p:cNvSpPr>
          <p:nvPr>
            <p:ph idx="1"/>
          </p:nvPr>
        </p:nvSpPr>
        <p:spPr/>
        <p:txBody>
          <a:bodyPr/>
          <a:lstStyle/>
          <a:p>
            <a:r>
              <a:rPr lang="en-US" dirty="0" smtClean="0"/>
              <a:t>This next part is to help with further preventative measures of a panic attack. </a:t>
            </a:r>
          </a:p>
          <a:p>
            <a:r>
              <a:rPr lang="en-US" dirty="0" smtClean="0"/>
              <a:t>It’s going to involve looking at negative thoughts and adaptive thinking (key components of CBT!)</a:t>
            </a:r>
          </a:p>
          <a:p>
            <a:r>
              <a:rPr lang="en-US" dirty="0" smtClean="0"/>
              <a:t>What is CBT? A way of thinking that anyone can use, it is very helpful to those with anxiety and can help with the management of anxiety.</a:t>
            </a:r>
          </a:p>
          <a:p>
            <a:r>
              <a:rPr lang="en-US" dirty="0" smtClean="0"/>
              <a:t>If anxiety is managed well, this can help decrease the frequency of panic attacks.</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350605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thinking</a:t>
            </a:r>
            <a:endParaRPr lang="en-US" dirty="0"/>
          </a:p>
        </p:txBody>
      </p:sp>
      <p:sp>
        <p:nvSpPr>
          <p:cNvPr id="3" name="Content Placeholder 2"/>
          <p:cNvSpPr>
            <a:spLocks noGrp="1"/>
          </p:cNvSpPr>
          <p:nvPr>
            <p:ph idx="1"/>
          </p:nvPr>
        </p:nvSpPr>
        <p:spPr/>
        <p:txBody>
          <a:bodyPr/>
          <a:lstStyle/>
          <a:p>
            <a:r>
              <a:rPr lang="en-US" dirty="0" smtClean="0"/>
              <a:t>How do we do it?</a:t>
            </a:r>
          </a:p>
          <a:p>
            <a:r>
              <a:rPr lang="en-US" dirty="0" smtClean="0"/>
              <a:t>This is something everyone can try, it needs practice and it will require some journaling when we feel anxious.</a:t>
            </a:r>
          </a:p>
          <a:p>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963698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thinking</a:t>
            </a:r>
            <a:endParaRPr lang="en-US" dirty="0"/>
          </a:p>
        </p:txBody>
      </p:sp>
      <p:sp>
        <p:nvSpPr>
          <p:cNvPr id="4" name="TextBox 3"/>
          <p:cNvSpPr txBox="1"/>
          <p:nvPr/>
        </p:nvSpPr>
        <p:spPr>
          <a:xfrm>
            <a:off x="3528502" y="2521974"/>
            <a:ext cx="2050026" cy="1846659"/>
          </a:xfrm>
          <a:prstGeom prst="rect">
            <a:avLst/>
          </a:prstGeom>
          <a:noFill/>
        </p:spPr>
        <p:txBody>
          <a:bodyPr wrap="square" rtlCol="0">
            <a:spAutoFit/>
          </a:bodyPr>
          <a:lstStyle/>
          <a:p>
            <a:r>
              <a:rPr lang="en-US" dirty="0" smtClean="0"/>
              <a:t>Negative automatic thought:    </a:t>
            </a:r>
          </a:p>
          <a:p>
            <a:r>
              <a:rPr lang="en-US" sz="1400" dirty="0" smtClean="0"/>
              <a:t>What thoughts went through your head at the time? </a:t>
            </a:r>
          </a:p>
          <a:p>
            <a:endParaRPr lang="en-US" dirty="0"/>
          </a:p>
          <a:p>
            <a:endParaRPr lang="en-US" dirty="0"/>
          </a:p>
        </p:txBody>
      </p:sp>
      <p:sp>
        <p:nvSpPr>
          <p:cNvPr id="5" name="TextBox 4"/>
          <p:cNvSpPr txBox="1"/>
          <p:nvPr/>
        </p:nvSpPr>
        <p:spPr>
          <a:xfrm>
            <a:off x="5770207" y="2540565"/>
            <a:ext cx="1616178" cy="1446550"/>
          </a:xfrm>
          <a:prstGeom prst="rect">
            <a:avLst/>
          </a:prstGeom>
          <a:noFill/>
        </p:spPr>
        <p:txBody>
          <a:bodyPr wrap="square" rtlCol="0">
            <a:spAutoFit/>
          </a:bodyPr>
          <a:lstStyle/>
          <a:p>
            <a:r>
              <a:rPr lang="en-US" dirty="0" smtClean="0"/>
              <a:t>Intensity: 1/10</a:t>
            </a:r>
          </a:p>
          <a:p>
            <a:r>
              <a:rPr lang="en-US" sz="1400" dirty="0" smtClean="0"/>
              <a:t>What emotions did you feel at the time? How much did you believe them ? (/10)</a:t>
            </a:r>
            <a:endParaRPr lang="en-US" sz="1400" dirty="0"/>
          </a:p>
        </p:txBody>
      </p:sp>
      <p:sp>
        <p:nvSpPr>
          <p:cNvPr id="7" name="TextBox 6"/>
          <p:cNvSpPr txBox="1"/>
          <p:nvPr/>
        </p:nvSpPr>
        <p:spPr>
          <a:xfrm>
            <a:off x="7877212" y="2536723"/>
            <a:ext cx="2363872" cy="2092881"/>
          </a:xfrm>
          <a:prstGeom prst="rect">
            <a:avLst/>
          </a:prstGeom>
          <a:noFill/>
        </p:spPr>
        <p:txBody>
          <a:bodyPr wrap="square" rtlCol="0">
            <a:spAutoFit/>
          </a:bodyPr>
          <a:lstStyle/>
          <a:p>
            <a:r>
              <a:rPr lang="en-US" dirty="0" smtClean="0"/>
              <a:t>Adaptive Thought:</a:t>
            </a:r>
          </a:p>
          <a:p>
            <a:r>
              <a:rPr lang="en-US" sz="1400" dirty="0" smtClean="0"/>
              <a:t>Is there another way you can think about this, </a:t>
            </a:r>
            <a:r>
              <a:rPr lang="en-US" sz="1400" b="1" dirty="0" smtClean="0"/>
              <a:t>what are the facts</a:t>
            </a:r>
            <a:r>
              <a:rPr lang="en-US" sz="1400" dirty="0" smtClean="0"/>
              <a:t>? Is this unhelpful thought </a:t>
            </a:r>
            <a:r>
              <a:rPr lang="en-US" sz="1400" b="1" dirty="0" smtClean="0"/>
              <a:t>a fact</a:t>
            </a:r>
            <a:r>
              <a:rPr lang="en-US" sz="1400" dirty="0" smtClean="0"/>
              <a:t>? Is there another way we can look at this situation that is  </a:t>
            </a:r>
            <a:r>
              <a:rPr lang="en-US" sz="1400" b="1" dirty="0" smtClean="0"/>
              <a:t>more balanced</a:t>
            </a:r>
            <a:r>
              <a:rPr lang="en-US" sz="1400" dirty="0" smtClean="0"/>
              <a:t> and </a:t>
            </a:r>
            <a:r>
              <a:rPr lang="en-US" sz="1400" b="1" dirty="0" smtClean="0"/>
              <a:t>realistic</a:t>
            </a:r>
            <a:r>
              <a:rPr lang="en-US" sz="1400" dirty="0" smtClean="0"/>
              <a:t>?</a:t>
            </a:r>
          </a:p>
          <a:p>
            <a:endParaRPr lang="en-US" sz="1400" dirty="0"/>
          </a:p>
        </p:txBody>
      </p:sp>
      <p:sp>
        <p:nvSpPr>
          <p:cNvPr id="8" name="TextBox 7"/>
          <p:cNvSpPr txBox="1"/>
          <p:nvPr/>
        </p:nvSpPr>
        <p:spPr>
          <a:xfrm>
            <a:off x="10241084" y="2521974"/>
            <a:ext cx="1483884" cy="1231106"/>
          </a:xfrm>
          <a:prstGeom prst="rect">
            <a:avLst/>
          </a:prstGeom>
          <a:noFill/>
        </p:spPr>
        <p:txBody>
          <a:bodyPr wrap="square" rtlCol="0">
            <a:spAutoFit/>
          </a:bodyPr>
          <a:lstStyle/>
          <a:p>
            <a:r>
              <a:rPr lang="en-US" dirty="0" smtClean="0"/>
              <a:t>Intensity: 1/10</a:t>
            </a:r>
          </a:p>
          <a:p>
            <a:r>
              <a:rPr lang="en-US" sz="1400" dirty="0" smtClean="0"/>
              <a:t>How do you feel about the original thought now? /10? </a:t>
            </a:r>
            <a:endParaRPr lang="en-US" sz="1400" dirty="0"/>
          </a:p>
        </p:txBody>
      </p:sp>
      <p:sp>
        <p:nvSpPr>
          <p:cNvPr id="9" name="TextBox 8"/>
          <p:cNvSpPr txBox="1"/>
          <p:nvPr/>
        </p:nvSpPr>
        <p:spPr>
          <a:xfrm>
            <a:off x="56191" y="2521974"/>
            <a:ext cx="1226919" cy="369332"/>
          </a:xfrm>
          <a:prstGeom prst="rect">
            <a:avLst/>
          </a:prstGeom>
          <a:noFill/>
        </p:spPr>
        <p:txBody>
          <a:bodyPr wrap="square" rtlCol="0">
            <a:spAutoFit/>
          </a:bodyPr>
          <a:lstStyle/>
          <a:p>
            <a:r>
              <a:rPr lang="en-US" dirty="0" smtClean="0"/>
              <a:t>Date/Time</a:t>
            </a:r>
            <a:endParaRPr lang="en-US" dirty="0"/>
          </a:p>
        </p:txBody>
      </p:sp>
      <p:sp>
        <p:nvSpPr>
          <p:cNvPr id="10" name="TextBox 9"/>
          <p:cNvSpPr txBox="1"/>
          <p:nvPr/>
        </p:nvSpPr>
        <p:spPr>
          <a:xfrm>
            <a:off x="1283110" y="2536723"/>
            <a:ext cx="2422865" cy="1231106"/>
          </a:xfrm>
          <a:prstGeom prst="rect">
            <a:avLst/>
          </a:prstGeom>
          <a:noFill/>
        </p:spPr>
        <p:txBody>
          <a:bodyPr wrap="square" rtlCol="0">
            <a:spAutoFit/>
          </a:bodyPr>
          <a:lstStyle/>
          <a:p>
            <a:r>
              <a:rPr lang="en-US" dirty="0" smtClean="0"/>
              <a:t>Situation:</a:t>
            </a:r>
          </a:p>
          <a:p>
            <a:r>
              <a:rPr lang="en-US" sz="1400" dirty="0" smtClean="0"/>
              <a:t>What lead to the unpleasant emotion?</a:t>
            </a:r>
          </a:p>
          <a:p>
            <a:r>
              <a:rPr lang="en-US" sz="1400" dirty="0" smtClean="0"/>
              <a:t>What distressing physical  sensations do you have?</a:t>
            </a:r>
            <a:endParaRPr lang="en-US" sz="1400" dirty="0"/>
          </a:p>
        </p:txBody>
      </p:sp>
    </p:spTree>
    <p:extLst>
      <p:ext uri="{BB962C8B-B14F-4D97-AF65-F5344CB8AC3E}">
        <p14:creationId xmlns:p14="http://schemas.microsoft.com/office/powerpoint/2010/main" val="1644558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thinking - an example of someone with health anxiety:</a:t>
            </a:r>
            <a:endParaRPr lang="en-US" dirty="0"/>
          </a:p>
        </p:txBody>
      </p:sp>
      <p:sp>
        <p:nvSpPr>
          <p:cNvPr id="4" name="TextBox 3"/>
          <p:cNvSpPr txBox="1"/>
          <p:nvPr/>
        </p:nvSpPr>
        <p:spPr>
          <a:xfrm>
            <a:off x="3528502" y="2521974"/>
            <a:ext cx="2050026" cy="2215991"/>
          </a:xfrm>
          <a:prstGeom prst="rect">
            <a:avLst/>
          </a:prstGeom>
          <a:noFill/>
        </p:spPr>
        <p:txBody>
          <a:bodyPr wrap="square" rtlCol="0">
            <a:spAutoFit/>
          </a:bodyPr>
          <a:lstStyle/>
          <a:p>
            <a:r>
              <a:rPr lang="en-US" dirty="0" smtClean="0"/>
              <a:t>Negative automatic thought:    </a:t>
            </a:r>
          </a:p>
          <a:p>
            <a:r>
              <a:rPr lang="en-US" sz="1400" dirty="0" smtClean="0"/>
              <a:t>What thoughts went through your head at the time? </a:t>
            </a:r>
          </a:p>
          <a:p>
            <a:endParaRPr lang="en-US" dirty="0"/>
          </a:p>
          <a:p>
            <a:endParaRPr lang="en-US" sz="1400" dirty="0"/>
          </a:p>
          <a:p>
            <a:r>
              <a:rPr lang="en-US" sz="1400" dirty="0" smtClean="0"/>
              <a:t>Thoughts of death and impending doom. </a:t>
            </a:r>
          </a:p>
        </p:txBody>
      </p:sp>
      <p:sp>
        <p:nvSpPr>
          <p:cNvPr id="5" name="TextBox 4"/>
          <p:cNvSpPr txBox="1"/>
          <p:nvPr/>
        </p:nvSpPr>
        <p:spPr>
          <a:xfrm>
            <a:off x="5770207" y="2540565"/>
            <a:ext cx="1616178" cy="2523768"/>
          </a:xfrm>
          <a:prstGeom prst="rect">
            <a:avLst/>
          </a:prstGeom>
          <a:noFill/>
        </p:spPr>
        <p:txBody>
          <a:bodyPr wrap="square" rtlCol="0">
            <a:spAutoFit/>
          </a:bodyPr>
          <a:lstStyle/>
          <a:p>
            <a:r>
              <a:rPr lang="en-US" dirty="0" smtClean="0"/>
              <a:t>Intensity: 1/10</a:t>
            </a:r>
          </a:p>
          <a:p>
            <a:r>
              <a:rPr lang="en-US" sz="1400" dirty="0" smtClean="0"/>
              <a:t>What emotions did you feel at the time? How much did you believe them ? (/10)</a:t>
            </a:r>
          </a:p>
          <a:p>
            <a:endParaRPr lang="en-US" sz="1400" dirty="0"/>
          </a:p>
          <a:p>
            <a:endParaRPr lang="en-US" sz="1400" dirty="0" smtClean="0"/>
          </a:p>
          <a:p>
            <a:r>
              <a:rPr lang="en-US" sz="1400" dirty="0" smtClean="0"/>
              <a:t>I felt as though they were 9/10 going to happen.</a:t>
            </a:r>
          </a:p>
        </p:txBody>
      </p:sp>
      <p:sp>
        <p:nvSpPr>
          <p:cNvPr id="7" name="TextBox 6"/>
          <p:cNvSpPr txBox="1"/>
          <p:nvPr/>
        </p:nvSpPr>
        <p:spPr>
          <a:xfrm>
            <a:off x="7578064" y="2507226"/>
            <a:ext cx="2594143" cy="4462760"/>
          </a:xfrm>
          <a:prstGeom prst="rect">
            <a:avLst/>
          </a:prstGeom>
          <a:noFill/>
        </p:spPr>
        <p:txBody>
          <a:bodyPr wrap="square" rtlCol="0">
            <a:spAutoFit/>
          </a:bodyPr>
          <a:lstStyle/>
          <a:p>
            <a:r>
              <a:rPr lang="en-US" dirty="0" smtClean="0"/>
              <a:t>Adaptive Thought:</a:t>
            </a:r>
          </a:p>
          <a:p>
            <a:r>
              <a:rPr lang="en-US" sz="1400" dirty="0" smtClean="0"/>
              <a:t>Is there another way you can think about this, </a:t>
            </a:r>
            <a:r>
              <a:rPr lang="en-US" sz="1400" b="1" dirty="0" smtClean="0"/>
              <a:t>what are the facts</a:t>
            </a:r>
            <a:r>
              <a:rPr lang="en-US" sz="1400" dirty="0" smtClean="0"/>
              <a:t>? Is this unhelpful thought </a:t>
            </a:r>
            <a:r>
              <a:rPr lang="en-US" sz="1400" b="1" dirty="0" smtClean="0"/>
              <a:t>a fact</a:t>
            </a:r>
            <a:r>
              <a:rPr lang="en-US" sz="1400" dirty="0" smtClean="0"/>
              <a:t>? Is there another way we can look at this situation that is  </a:t>
            </a:r>
            <a:r>
              <a:rPr lang="en-US" sz="1400" b="1" dirty="0" smtClean="0"/>
              <a:t>more balanced</a:t>
            </a:r>
            <a:r>
              <a:rPr lang="en-US" sz="1400" dirty="0" smtClean="0"/>
              <a:t> and </a:t>
            </a:r>
            <a:r>
              <a:rPr lang="en-US" sz="1400" b="1" dirty="0" smtClean="0"/>
              <a:t>realistic</a:t>
            </a:r>
            <a:r>
              <a:rPr lang="en-US" sz="1400" dirty="0" smtClean="0"/>
              <a:t>?</a:t>
            </a:r>
          </a:p>
          <a:p>
            <a:endParaRPr lang="en-US" sz="1400" dirty="0" smtClean="0"/>
          </a:p>
          <a:p>
            <a:r>
              <a:rPr lang="en-US" sz="1400" dirty="0" smtClean="0"/>
              <a:t>I can walk safely and try and keep my distance. Likelihood with statistics is that because I am not an elderly person I probably won’t actually die if I get COVID. I have walked before and I have been fine, I know that I enjoy walking and it is good for me. I like being outside and I won’t die because I am going on a walk.</a:t>
            </a:r>
          </a:p>
          <a:p>
            <a:endParaRPr lang="en-US" sz="1400" dirty="0"/>
          </a:p>
        </p:txBody>
      </p:sp>
      <p:sp>
        <p:nvSpPr>
          <p:cNvPr id="8" name="TextBox 7"/>
          <p:cNvSpPr txBox="1"/>
          <p:nvPr/>
        </p:nvSpPr>
        <p:spPr>
          <a:xfrm>
            <a:off x="10241084" y="2521974"/>
            <a:ext cx="1483884" cy="2739211"/>
          </a:xfrm>
          <a:prstGeom prst="rect">
            <a:avLst/>
          </a:prstGeom>
          <a:noFill/>
        </p:spPr>
        <p:txBody>
          <a:bodyPr wrap="square" rtlCol="0">
            <a:spAutoFit/>
          </a:bodyPr>
          <a:lstStyle/>
          <a:p>
            <a:r>
              <a:rPr lang="en-US" dirty="0" smtClean="0"/>
              <a:t>Intensity: 1/10</a:t>
            </a:r>
          </a:p>
          <a:p>
            <a:r>
              <a:rPr lang="en-US" sz="1400" dirty="0" smtClean="0"/>
              <a:t>How do you feel about the original thought now? /10? </a:t>
            </a:r>
          </a:p>
          <a:p>
            <a:endParaRPr lang="en-US" sz="1400" dirty="0"/>
          </a:p>
          <a:p>
            <a:endParaRPr lang="en-US" sz="1400" dirty="0" smtClean="0"/>
          </a:p>
          <a:p>
            <a:endParaRPr lang="en-US" sz="1400" dirty="0"/>
          </a:p>
          <a:p>
            <a:endParaRPr lang="en-US" sz="1400" dirty="0" smtClean="0"/>
          </a:p>
          <a:p>
            <a:r>
              <a:rPr lang="en-US" sz="1400" dirty="0"/>
              <a:t>5</a:t>
            </a:r>
            <a:r>
              <a:rPr lang="en-US" sz="1400" dirty="0" smtClean="0"/>
              <a:t>/10. I feel a bit better about walking outside.</a:t>
            </a:r>
            <a:endParaRPr lang="en-US" sz="1400" dirty="0"/>
          </a:p>
        </p:txBody>
      </p:sp>
      <p:sp>
        <p:nvSpPr>
          <p:cNvPr id="9" name="TextBox 8"/>
          <p:cNvSpPr txBox="1"/>
          <p:nvPr/>
        </p:nvSpPr>
        <p:spPr>
          <a:xfrm>
            <a:off x="56191" y="2521974"/>
            <a:ext cx="1226919" cy="2308324"/>
          </a:xfrm>
          <a:prstGeom prst="rect">
            <a:avLst/>
          </a:prstGeom>
          <a:noFill/>
        </p:spPr>
        <p:txBody>
          <a:bodyPr wrap="square" rtlCol="0">
            <a:spAutoFit/>
          </a:bodyPr>
          <a:lstStyle/>
          <a:p>
            <a:r>
              <a:rPr lang="en-US" dirty="0" smtClean="0"/>
              <a:t>Date/Time</a:t>
            </a:r>
          </a:p>
          <a:p>
            <a:endParaRPr lang="en-US" dirty="0"/>
          </a:p>
          <a:p>
            <a:endParaRPr lang="en-US" dirty="0" smtClean="0"/>
          </a:p>
          <a:p>
            <a:endParaRPr lang="en-US" dirty="0"/>
          </a:p>
          <a:p>
            <a:endParaRPr lang="en-US" dirty="0" smtClean="0"/>
          </a:p>
          <a:p>
            <a:r>
              <a:rPr lang="en-US" dirty="0" smtClean="0"/>
              <a:t>11</a:t>
            </a:r>
            <a:r>
              <a:rPr lang="en-US" baseline="30000" dirty="0" smtClean="0"/>
              <a:t>th</a:t>
            </a:r>
            <a:r>
              <a:rPr lang="en-US" dirty="0" smtClean="0"/>
              <a:t> of November.</a:t>
            </a:r>
          </a:p>
          <a:p>
            <a:r>
              <a:rPr lang="en-US" dirty="0" smtClean="0"/>
              <a:t>09:30</a:t>
            </a:r>
            <a:endParaRPr lang="en-US" dirty="0"/>
          </a:p>
        </p:txBody>
      </p:sp>
      <p:sp>
        <p:nvSpPr>
          <p:cNvPr id="10" name="TextBox 9"/>
          <p:cNvSpPr txBox="1"/>
          <p:nvPr/>
        </p:nvSpPr>
        <p:spPr>
          <a:xfrm>
            <a:off x="1283110" y="2536723"/>
            <a:ext cx="2422865" cy="2739211"/>
          </a:xfrm>
          <a:prstGeom prst="rect">
            <a:avLst/>
          </a:prstGeom>
          <a:noFill/>
        </p:spPr>
        <p:txBody>
          <a:bodyPr wrap="square" rtlCol="0">
            <a:spAutoFit/>
          </a:bodyPr>
          <a:lstStyle/>
          <a:p>
            <a:r>
              <a:rPr lang="en-US" dirty="0" smtClean="0"/>
              <a:t>Situation:</a:t>
            </a:r>
          </a:p>
          <a:p>
            <a:r>
              <a:rPr lang="en-US" sz="1400" dirty="0" smtClean="0"/>
              <a:t>What lead to the unpleasant emotion?</a:t>
            </a:r>
          </a:p>
          <a:p>
            <a:r>
              <a:rPr lang="en-US" sz="1400" dirty="0" smtClean="0"/>
              <a:t>What distressing physical  sensations do you have?</a:t>
            </a:r>
          </a:p>
          <a:p>
            <a:endParaRPr lang="en-US" sz="1400" dirty="0"/>
          </a:p>
          <a:p>
            <a:endParaRPr lang="en-US" sz="1400" dirty="0" smtClean="0"/>
          </a:p>
          <a:p>
            <a:r>
              <a:rPr lang="en-US" sz="1400" dirty="0" smtClean="0"/>
              <a:t>Felt very anxious going for a walk,</a:t>
            </a:r>
          </a:p>
          <a:p>
            <a:r>
              <a:rPr lang="en-US" sz="1400" dirty="0" smtClean="0"/>
              <a:t>Felt like I might get COVID and die.</a:t>
            </a:r>
          </a:p>
          <a:p>
            <a:endParaRPr lang="en-US" sz="1400" dirty="0"/>
          </a:p>
        </p:txBody>
      </p:sp>
    </p:spTree>
    <p:extLst>
      <p:ext uri="{BB962C8B-B14F-4D97-AF65-F5344CB8AC3E}">
        <p14:creationId xmlns:p14="http://schemas.microsoft.com/office/powerpoint/2010/main" val="178828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Panic Attacks</a:t>
            </a:r>
            <a:endParaRPr lang="en-US" dirty="0"/>
          </a:p>
        </p:txBody>
      </p:sp>
      <p:sp>
        <p:nvSpPr>
          <p:cNvPr id="3" name="Subtitle 2"/>
          <p:cNvSpPr>
            <a:spLocks noGrp="1"/>
          </p:cNvSpPr>
          <p:nvPr>
            <p:ph type="subTitle" idx="1"/>
          </p:nvPr>
        </p:nvSpPr>
        <p:spPr/>
        <p:txBody>
          <a:bodyPr>
            <a:normAutofit fontScale="92500" lnSpcReduction="10000"/>
          </a:bodyPr>
          <a:lstStyle/>
          <a:p>
            <a:r>
              <a:rPr lang="en-US" sz="2800" dirty="0" smtClean="0"/>
              <a:t>What are they? How do we deal with them?</a:t>
            </a:r>
          </a:p>
          <a:p>
            <a:endParaRPr lang="en-US" dirty="0"/>
          </a:p>
          <a:p>
            <a:r>
              <a:rPr lang="en-US" dirty="0" smtClean="0"/>
              <a:t>Bethany Garner, BSc, </a:t>
            </a:r>
            <a:r>
              <a:rPr lang="en-US" dirty="0" err="1" smtClean="0"/>
              <a:t>MPsycholSci</a:t>
            </a:r>
            <a:r>
              <a:rPr lang="en-US" dirty="0" smtClean="0"/>
              <a:t>, </a:t>
            </a:r>
            <a:r>
              <a:rPr lang="en-US" dirty="0" err="1" smtClean="0"/>
              <a:t>MBPsS</a:t>
            </a:r>
            <a:endParaRPr lang="en-US" dirty="0"/>
          </a:p>
        </p:txBody>
      </p:sp>
      <p:pic>
        <p:nvPicPr>
          <p:cNvPr id="5" name="Picture 4"/>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886589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Adaptive thinking – an example of someone about to experience a panic attack</a:t>
            </a:r>
            <a:endParaRPr lang="en-US" dirty="0"/>
          </a:p>
        </p:txBody>
      </p:sp>
      <p:sp>
        <p:nvSpPr>
          <p:cNvPr id="4" name="TextBox 3"/>
          <p:cNvSpPr txBox="1"/>
          <p:nvPr/>
        </p:nvSpPr>
        <p:spPr>
          <a:xfrm>
            <a:off x="3528502" y="2521974"/>
            <a:ext cx="2050026" cy="4001095"/>
          </a:xfrm>
          <a:prstGeom prst="rect">
            <a:avLst/>
          </a:prstGeom>
          <a:noFill/>
        </p:spPr>
        <p:txBody>
          <a:bodyPr wrap="square" rtlCol="0">
            <a:spAutoFit/>
          </a:bodyPr>
          <a:lstStyle/>
          <a:p>
            <a:r>
              <a:rPr lang="en-US" dirty="0" smtClean="0"/>
              <a:t>Negative automatic thought:    </a:t>
            </a:r>
          </a:p>
          <a:p>
            <a:r>
              <a:rPr lang="en-US" sz="1400" dirty="0" smtClean="0"/>
              <a:t>What thoughts went through your head at the time? </a:t>
            </a:r>
          </a:p>
          <a:p>
            <a:endParaRPr lang="en-US" sz="1400" dirty="0"/>
          </a:p>
          <a:p>
            <a:endParaRPr lang="en-US" sz="1400" dirty="0" smtClean="0"/>
          </a:p>
          <a:p>
            <a:endParaRPr lang="en-US" sz="1400" dirty="0"/>
          </a:p>
          <a:p>
            <a:endParaRPr lang="en-US" sz="1400" dirty="0" smtClean="0"/>
          </a:p>
          <a:p>
            <a:r>
              <a:rPr lang="en-US" sz="1400" dirty="0" smtClean="0"/>
              <a:t>I am feeling too hot, I feel like I cannot breathe and I feel like everything is overwhelming, I feel like I might die because of how I am feeling.</a:t>
            </a:r>
          </a:p>
          <a:p>
            <a:endParaRPr lang="en-US" dirty="0"/>
          </a:p>
          <a:p>
            <a:endParaRPr lang="en-US" dirty="0"/>
          </a:p>
        </p:txBody>
      </p:sp>
      <p:sp>
        <p:nvSpPr>
          <p:cNvPr id="5" name="TextBox 4"/>
          <p:cNvSpPr txBox="1"/>
          <p:nvPr/>
        </p:nvSpPr>
        <p:spPr>
          <a:xfrm>
            <a:off x="5770207" y="2540565"/>
            <a:ext cx="1616178" cy="2954655"/>
          </a:xfrm>
          <a:prstGeom prst="rect">
            <a:avLst/>
          </a:prstGeom>
          <a:noFill/>
        </p:spPr>
        <p:txBody>
          <a:bodyPr wrap="square" rtlCol="0">
            <a:spAutoFit/>
          </a:bodyPr>
          <a:lstStyle/>
          <a:p>
            <a:r>
              <a:rPr lang="en-US" dirty="0" smtClean="0"/>
              <a:t>Intensity: 1/10</a:t>
            </a:r>
          </a:p>
          <a:p>
            <a:r>
              <a:rPr lang="en-US" sz="1400" dirty="0" smtClean="0"/>
              <a:t>What emotions did you feel at the time? How much did you believe them ? (/10)</a:t>
            </a:r>
          </a:p>
          <a:p>
            <a:endParaRPr lang="en-US" sz="1400" dirty="0"/>
          </a:p>
          <a:p>
            <a:endParaRPr lang="en-US" sz="1400" dirty="0" smtClean="0"/>
          </a:p>
          <a:p>
            <a:endParaRPr lang="en-US" sz="1400" dirty="0"/>
          </a:p>
          <a:p>
            <a:endParaRPr lang="en-US" sz="1400" dirty="0" smtClean="0"/>
          </a:p>
          <a:p>
            <a:r>
              <a:rPr lang="en-US" sz="1400" dirty="0" smtClean="0"/>
              <a:t>10/10, I feel like something awful is going to happen.</a:t>
            </a:r>
          </a:p>
        </p:txBody>
      </p:sp>
      <p:sp>
        <p:nvSpPr>
          <p:cNvPr id="7" name="TextBox 6"/>
          <p:cNvSpPr txBox="1"/>
          <p:nvPr/>
        </p:nvSpPr>
        <p:spPr>
          <a:xfrm>
            <a:off x="7386385" y="2536723"/>
            <a:ext cx="2992349" cy="3816429"/>
          </a:xfrm>
          <a:prstGeom prst="rect">
            <a:avLst/>
          </a:prstGeom>
          <a:noFill/>
        </p:spPr>
        <p:txBody>
          <a:bodyPr wrap="square" rtlCol="0">
            <a:spAutoFit/>
          </a:bodyPr>
          <a:lstStyle/>
          <a:p>
            <a:r>
              <a:rPr lang="en-US" dirty="0" smtClean="0"/>
              <a:t>Adaptive Thought:</a:t>
            </a:r>
          </a:p>
          <a:p>
            <a:r>
              <a:rPr lang="en-US" sz="1400" dirty="0" smtClean="0"/>
              <a:t>Is there another way you can think about this, </a:t>
            </a:r>
            <a:r>
              <a:rPr lang="en-US" sz="1400" b="1" dirty="0" smtClean="0"/>
              <a:t>what are the facts</a:t>
            </a:r>
            <a:r>
              <a:rPr lang="en-US" sz="1400" dirty="0" smtClean="0"/>
              <a:t>? Is this unhelpful thought </a:t>
            </a:r>
            <a:r>
              <a:rPr lang="en-US" sz="1400" b="1" dirty="0" smtClean="0"/>
              <a:t>a fact</a:t>
            </a:r>
            <a:r>
              <a:rPr lang="en-US" sz="1400" dirty="0" smtClean="0"/>
              <a:t>? Is there another way we can look at this situation that is  </a:t>
            </a:r>
            <a:r>
              <a:rPr lang="en-US" sz="1400" b="1" dirty="0" smtClean="0"/>
              <a:t>more balanced</a:t>
            </a:r>
            <a:r>
              <a:rPr lang="en-US" sz="1400" dirty="0" smtClean="0"/>
              <a:t> and </a:t>
            </a:r>
            <a:r>
              <a:rPr lang="en-US" sz="1400" b="1" dirty="0" smtClean="0"/>
              <a:t>realistic</a:t>
            </a:r>
            <a:r>
              <a:rPr lang="en-US" sz="1400" dirty="0" smtClean="0"/>
              <a:t>?</a:t>
            </a:r>
          </a:p>
          <a:p>
            <a:endParaRPr lang="en-US" sz="1400" dirty="0"/>
          </a:p>
          <a:p>
            <a:endParaRPr lang="en-US" sz="1400" dirty="0" smtClean="0"/>
          </a:p>
          <a:p>
            <a:r>
              <a:rPr lang="en-US" sz="1400" dirty="0" smtClean="0"/>
              <a:t>I know that I am not unwell and my body is still functioning fine. My response might be an onset of a panic attack and I know the symptoms are very physical. Maybe if I focus on my breathing I can calm myself down, I am probably not going to die.</a:t>
            </a:r>
          </a:p>
          <a:p>
            <a:endParaRPr lang="en-US" sz="1400" dirty="0"/>
          </a:p>
        </p:txBody>
      </p:sp>
      <p:sp>
        <p:nvSpPr>
          <p:cNvPr id="8" name="TextBox 7"/>
          <p:cNvSpPr txBox="1"/>
          <p:nvPr/>
        </p:nvSpPr>
        <p:spPr>
          <a:xfrm>
            <a:off x="10241083" y="2521974"/>
            <a:ext cx="1945507" cy="2739211"/>
          </a:xfrm>
          <a:prstGeom prst="rect">
            <a:avLst/>
          </a:prstGeom>
          <a:noFill/>
        </p:spPr>
        <p:txBody>
          <a:bodyPr wrap="square" rtlCol="0">
            <a:spAutoFit/>
          </a:bodyPr>
          <a:lstStyle/>
          <a:p>
            <a:r>
              <a:rPr lang="en-US" dirty="0" smtClean="0"/>
              <a:t>Intensity: 1/10</a:t>
            </a:r>
          </a:p>
          <a:p>
            <a:r>
              <a:rPr lang="en-US" sz="1400" dirty="0" smtClean="0"/>
              <a:t>How do you feel about the original thought now? /10? </a:t>
            </a:r>
          </a:p>
          <a:p>
            <a:endParaRPr lang="en-US" sz="1400" dirty="0"/>
          </a:p>
          <a:p>
            <a:endParaRPr lang="en-US" sz="1400" dirty="0" smtClean="0"/>
          </a:p>
          <a:p>
            <a:endParaRPr lang="en-US" sz="1400" dirty="0"/>
          </a:p>
          <a:p>
            <a:endParaRPr lang="en-US" sz="1400" dirty="0" smtClean="0"/>
          </a:p>
          <a:p>
            <a:endParaRPr lang="en-US" sz="1400" dirty="0"/>
          </a:p>
          <a:p>
            <a:r>
              <a:rPr lang="en-US" sz="1400" dirty="0" smtClean="0"/>
              <a:t>4/10, I feel better after some breathing and cooling myself down.</a:t>
            </a:r>
            <a:endParaRPr lang="en-US" sz="1400" dirty="0"/>
          </a:p>
        </p:txBody>
      </p:sp>
      <p:sp>
        <p:nvSpPr>
          <p:cNvPr id="9" name="TextBox 8"/>
          <p:cNvSpPr txBox="1"/>
          <p:nvPr/>
        </p:nvSpPr>
        <p:spPr>
          <a:xfrm>
            <a:off x="56191" y="2521974"/>
            <a:ext cx="1226919" cy="2862322"/>
          </a:xfrm>
          <a:prstGeom prst="rect">
            <a:avLst/>
          </a:prstGeom>
          <a:noFill/>
        </p:spPr>
        <p:txBody>
          <a:bodyPr wrap="square" rtlCol="0">
            <a:spAutoFit/>
          </a:bodyPr>
          <a:lstStyle/>
          <a:p>
            <a:r>
              <a:rPr lang="en-US" dirty="0" smtClean="0"/>
              <a:t>Date/Time</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11</a:t>
            </a:r>
            <a:r>
              <a:rPr lang="en-US" baseline="30000" dirty="0" smtClean="0"/>
              <a:t>th</a:t>
            </a:r>
            <a:r>
              <a:rPr lang="en-US" dirty="0" smtClean="0"/>
              <a:t> of November, 9:30</a:t>
            </a:r>
            <a:endParaRPr lang="en-US" dirty="0"/>
          </a:p>
        </p:txBody>
      </p:sp>
      <p:sp>
        <p:nvSpPr>
          <p:cNvPr id="10" name="TextBox 9"/>
          <p:cNvSpPr txBox="1"/>
          <p:nvPr/>
        </p:nvSpPr>
        <p:spPr>
          <a:xfrm>
            <a:off x="1283111" y="2536723"/>
            <a:ext cx="2245392" cy="3170099"/>
          </a:xfrm>
          <a:prstGeom prst="rect">
            <a:avLst/>
          </a:prstGeom>
          <a:noFill/>
        </p:spPr>
        <p:txBody>
          <a:bodyPr wrap="square" rtlCol="0">
            <a:spAutoFit/>
          </a:bodyPr>
          <a:lstStyle/>
          <a:p>
            <a:r>
              <a:rPr lang="en-US" dirty="0" smtClean="0"/>
              <a:t>Situation:</a:t>
            </a:r>
          </a:p>
          <a:p>
            <a:r>
              <a:rPr lang="en-US" sz="1400" dirty="0" smtClean="0"/>
              <a:t>What lead to the unpleasant emotion?</a:t>
            </a:r>
          </a:p>
          <a:p>
            <a:r>
              <a:rPr lang="en-US" sz="1400" dirty="0" smtClean="0"/>
              <a:t>What distressing physical  sensations do you have?</a:t>
            </a:r>
          </a:p>
          <a:p>
            <a:endParaRPr lang="en-US" sz="1400" dirty="0"/>
          </a:p>
          <a:p>
            <a:endParaRPr lang="en-US" sz="1400" dirty="0" smtClean="0"/>
          </a:p>
          <a:p>
            <a:endParaRPr lang="en-US" sz="1400" dirty="0"/>
          </a:p>
          <a:p>
            <a:endParaRPr lang="en-US" sz="1400" dirty="0" smtClean="0"/>
          </a:p>
          <a:p>
            <a:r>
              <a:rPr lang="en-US" sz="1400" dirty="0" smtClean="0"/>
              <a:t>I feel very anxious because of a situation at home.  I am breathing fast and I feel like something awful is going to happen.</a:t>
            </a:r>
            <a:endParaRPr lang="en-US" sz="1400" dirty="0"/>
          </a:p>
        </p:txBody>
      </p:sp>
    </p:spTree>
    <p:extLst>
      <p:ext uri="{BB962C8B-B14F-4D97-AF65-F5344CB8AC3E}">
        <p14:creationId xmlns:p14="http://schemas.microsoft.com/office/powerpoint/2010/main" val="88946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thinking</a:t>
            </a:r>
            <a:endParaRPr lang="en-US" dirty="0"/>
          </a:p>
        </p:txBody>
      </p:sp>
      <p:sp>
        <p:nvSpPr>
          <p:cNvPr id="4" name="TextBox 3"/>
          <p:cNvSpPr txBox="1"/>
          <p:nvPr/>
        </p:nvSpPr>
        <p:spPr>
          <a:xfrm>
            <a:off x="3528502" y="2521974"/>
            <a:ext cx="2050026" cy="1846659"/>
          </a:xfrm>
          <a:prstGeom prst="rect">
            <a:avLst/>
          </a:prstGeom>
          <a:noFill/>
        </p:spPr>
        <p:txBody>
          <a:bodyPr wrap="square" rtlCol="0">
            <a:spAutoFit/>
          </a:bodyPr>
          <a:lstStyle/>
          <a:p>
            <a:r>
              <a:rPr lang="en-US" dirty="0" smtClean="0"/>
              <a:t>Negative automatic thought:    </a:t>
            </a:r>
          </a:p>
          <a:p>
            <a:r>
              <a:rPr lang="en-US" sz="1400" dirty="0" smtClean="0"/>
              <a:t>What thoughts went through your head at the time? </a:t>
            </a:r>
          </a:p>
          <a:p>
            <a:endParaRPr lang="en-US" dirty="0"/>
          </a:p>
          <a:p>
            <a:endParaRPr lang="en-US" dirty="0"/>
          </a:p>
        </p:txBody>
      </p:sp>
      <p:sp>
        <p:nvSpPr>
          <p:cNvPr id="5" name="TextBox 4"/>
          <p:cNvSpPr txBox="1"/>
          <p:nvPr/>
        </p:nvSpPr>
        <p:spPr>
          <a:xfrm>
            <a:off x="5770207" y="2540565"/>
            <a:ext cx="1616178" cy="1446550"/>
          </a:xfrm>
          <a:prstGeom prst="rect">
            <a:avLst/>
          </a:prstGeom>
          <a:noFill/>
        </p:spPr>
        <p:txBody>
          <a:bodyPr wrap="square" rtlCol="0">
            <a:spAutoFit/>
          </a:bodyPr>
          <a:lstStyle/>
          <a:p>
            <a:r>
              <a:rPr lang="en-US" dirty="0" smtClean="0"/>
              <a:t>Intensity: 1/10</a:t>
            </a:r>
          </a:p>
          <a:p>
            <a:r>
              <a:rPr lang="en-US" sz="1400" dirty="0" smtClean="0"/>
              <a:t>What emotions did you feel at the time? How much did you believe them ? (/10)</a:t>
            </a:r>
            <a:endParaRPr lang="en-US" sz="1400" dirty="0"/>
          </a:p>
        </p:txBody>
      </p:sp>
      <p:sp>
        <p:nvSpPr>
          <p:cNvPr id="7" name="TextBox 6"/>
          <p:cNvSpPr txBox="1"/>
          <p:nvPr/>
        </p:nvSpPr>
        <p:spPr>
          <a:xfrm>
            <a:off x="7877212" y="2536723"/>
            <a:ext cx="2363872" cy="2092881"/>
          </a:xfrm>
          <a:prstGeom prst="rect">
            <a:avLst/>
          </a:prstGeom>
          <a:noFill/>
        </p:spPr>
        <p:txBody>
          <a:bodyPr wrap="square" rtlCol="0">
            <a:spAutoFit/>
          </a:bodyPr>
          <a:lstStyle/>
          <a:p>
            <a:r>
              <a:rPr lang="en-US" dirty="0" smtClean="0"/>
              <a:t>Adaptive Thought:</a:t>
            </a:r>
          </a:p>
          <a:p>
            <a:r>
              <a:rPr lang="en-US" sz="1400" dirty="0" smtClean="0"/>
              <a:t>Is there another way you can think about this, </a:t>
            </a:r>
            <a:r>
              <a:rPr lang="en-US" sz="1400" b="1" dirty="0" smtClean="0"/>
              <a:t>what are the facts</a:t>
            </a:r>
            <a:r>
              <a:rPr lang="en-US" sz="1400" dirty="0" smtClean="0"/>
              <a:t>? Is this unhelpful thought </a:t>
            </a:r>
            <a:r>
              <a:rPr lang="en-US" sz="1400" b="1" dirty="0" smtClean="0"/>
              <a:t>a fact</a:t>
            </a:r>
            <a:r>
              <a:rPr lang="en-US" sz="1400" dirty="0" smtClean="0"/>
              <a:t>? Is there another way we can look at this situation that is  </a:t>
            </a:r>
            <a:r>
              <a:rPr lang="en-US" sz="1400" b="1" dirty="0" smtClean="0"/>
              <a:t>more balanced</a:t>
            </a:r>
            <a:r>
              <a:rPr lang="en-US" sz="1400" dirty="0" smtClean="0"/>
              <a:t> and </a:t>
            </a:r>
            <a:r>
              <a:rPr lang="en-US" sz="1400" b="1" dirty="0" smtClean="0"/>
              <a:t>realistic</a:t>
            </a:r>
            <a:r>
              <a:rPr lang="en-US" sz="1400" dirty="0" smtClean="0"/>
              <a:t>?</a:t>
            </a:r>
          </a:p>
          <a:p>
            <a:endParaRPr lang="en-US" sz="1400" dirty="0"/>
          </a:p>
        </p:txBody>
      </p:sp>
      <p:sp>
        <p:nvSpPr>
          <p:cNvPr id="8" name="TextBox 7"/>
          <p:cNvSpPr txBox="1"/>
          <p:nvPr/>
        </p:nvSpPr>
        <p:spPr>
          <a:xfrm>
            <a:off x="10241084" y="2521974"/>
            <a:ext cx="1483884" cy="1231106"/>
          </a:xfrm>
          <a:prstGeom prst="rect">
            <a:avLst/>
          </a:prstGeom>
          <a:noFill/>
        </p:spPr>
        <p:txBody>
          <a:bodyPr wrap="square" rtlCol="0">
            <a:spAutoFit/>
          </a:bodyPr>
          <a:lstStyle/>
          <a:p>
            <a:r>
              <a:rPr lang="en-US" dirty="0" smtClean="0"/>
              <a:t>Intensity: 1/10</a:t>
            </a:r>
          </a:p>
          <a:p>
            <a:r>
              <a:rPr lang="en-US" sz="1400" dirty="0" smtClean="0"/>
              <a:t>How do you feel about the original thought now? /10? </a:t>
            </a:r>
            <a:endParaRPr lang="en-US" sz="1400" dirty="0"/>
          </a:p>
        </p:txBody>
      </p:sp>
      <p:sp>
        <p:nvSpPr>
          <p:cNvPr id="9" name="TextBox 8"/>
          <p:cNvSpPr txBox="1"/>
          <p:nvPr/>
        </p:nvSpPr>
        <p:spPr>
          <a:xfrm>
            <a:off x="56191" y="2521974"/>
            <a:ext cx="1226919" cy="369332"/>
          </a:xfrm>
          <a:prstGeom prst="rect">
            <a:avLst/>
          </a:prstGeom>
          <a:noFill/>
        </p:spPr>
        <p:txBody>
          <a:bodyPr wrap="square" rtlCol="0">
            <a:spAutoFit/>
          </a:bodyPr>
          <a:lstStyle/>
          <a:p>
            <a:r>
              <a:rPr lang="en-US" dirty="0" smtClean="0"/>
              <a:t>Date/Time</a:t>
            </a:r>
            <a:endParaRPr lang="en-US" dirty="0"/>
          </a:p>
        </p:txBody>
      </p:sp>
      <p:sp>
        <p:nvSpPr>
          <p:cNvPr id="10" name="TextBox 9"/>
          <p:cNvSpPr txBox="1"/>
          <p:nvPr/>
        </p:nvSpPr>
        <p:spPr>
          <a:xfrm>
            <a:off x="1283110" y="2536723"/>
            <a:ext cx="2422865" cy="1231106"/>
          </a:xfrm>
          <a:prstGeom prst="rect">
            <a:avLst/>
          </a:prstGeom>
          <a:noFill/>
        </p:spPr>
        <p:txBody>
          <a:bodyPr wrap="square" rtlCol="0">
            <a:spAutoFit/>
          </a:bodyPr>
          <a:lstStyle/>
          <a:p>
            <a:r>
              <a:rPr lang="en-US" dirty="0" smtClean="0"/>
              <a:t>Situation:</a:t>
            </a:r>
          </a:p>
          <a:p>
            <a:r>
              <a:rPr lang="en-US" sz="1400" dirty="0" smtClean="0"/>
              <a:t>What lead to the unpleasant emotion?</a:t>
            </a:r>
          </a:p>
          <a:p>
            <a:r>
              <a:rPr lang="en-US" sz="1400" dirty="0" smtClean="0"/>
              <a:t>What distressing physical  sensations do you have?</a:t>
            </a:r>
            <a:endParaRPr lang="en-US" sz="1400" dirty="0"/>
          </a:p>
        </p:txBody>
      </p:sp>
    </p:spTree>
    <p:extLst>
      <p:ext uri="{BB962C8B-B14F-4D97-AF65-F5344CB8AC3E}">
        <p14:creationId xmlns:p14="http://schemas.microsoft.com/office/powerpoint/2010/main" val="184138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THINKING </a:t>
            </a:r>
            <a:endParaRPr lang="en-US" dirty="0"/>
          </a:p>
        </p:txBody>
      </p:sp>
      <p:sp>
        <p:nvSpPr>
          <p:cNvPr id="3" name="Content Placeholder 2"/>
          <p:cNvSpPr>
            <a:spLocks noGrp="1"/>
          </p:cNvSpPr>
          <p:nvPr>
            <p:ph idx="1"/>
          </p:nvPr>
        </p:nvSpPr>
        <p:spPr/>
        <p:txBody>
          <a:bodyPr/>
          <a:lstStyle/>
          <a:p>
            <a:r>
              <a:rPr lang="en-US" dirty="0" smtClean="0"/>
              <a:t>This method is very important for helping reduce and manage anxiety, it requires lots of practice and “homework”</a:t>
            </a:r>
          </a:p>
          <a:p>
            <a:r>
              <a:rPr lang="en-US" dirty="0" smtClean="0"/>
              <a:t>I would advise anyone who is looking to help manage their anxiety to start practicing these thought record sheets for any negative thoughts. Recognizing them and dealing with them straight away will take time and practice.</a:t>
            </a:r>
          </a:p>
          <a:p>
            <a:endParaRPr lang="en-US" dirty="0"/>
          </a:p>
          <a:p>
            <a:endParaRPr lang="en-US" dirty="0" smtClean="0"/>
          </a:p>
          <a:p>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592643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idx="1"/>
          </p:nvPr>
        </p:nvSpPr>
        <p:spPr/>
        <p:txBody>
          <a:bodyPr/>
          <a:lstStyle/>
          <a:p>
            <a:r>
              <a:rPr lang="en-US" dirty="0" smtClean="0"/>
              <a:t>You can email me at:  </a:t>
            </a:r>
            <a:r>
              <a:rPr lang="en-US" dirty="0" smtClean="0">
                <a:hlinkClick r:id="rId2"/>
              </a:rPr>
              <a:t>bethanygarner_@hotmail.com</a:t>
            </a:r>
            <a:r>
              <a:rPr lang="en-US" dirty="0" smtClean="0"/>
              <a:t> </a:t>
            </a:r>
          </a:p>
          <a:p>
            <a:r>
              <a:rPr lang="en-US" dirty="0" smtClean="0"/>
              <a:t>You can also contact me via mobile: 07415382167</a:t>
            </a:r>
          </a:p>
          <a:p>
            <a:endParaRPr lang="en-US" dirty="0"/>
          </a:p>
        </p:txBody>
      </p:sp>
      <p:pic>
        <p:nvPicPr>
          <p:cNvPr id="4" name="Picture 3"/>
          <p:cNvPicPr>
            <a:picLocks noChangeAspect="1"/>
          </p:cNvPicPr>
          <p:nvPr/>
        </p:nvPicPr>
        <p:blipFill>
          <a:blip r:embed="rId3"/>
          <a:stretch>
            <a:fillRect/>
          </a:stretch>
        </p:blipFill>
        <p:spPr>
          <a:xfrm>
            <a:off x="0" y="5304083"/>
            <a:ext cx="3280492" cy="1553917"/>
          </a:xfrm>
          <a:prstGeom prst="rect">
            <a:avLst/>
          </a:prstGeom>
        </p:spPr>
      </p:pic>
    </p:spTree>
    <p:extLst>
      <p:ext uri="{BB962C8B-B14F-4D97-AF65-F5344CB8AC3E}">
        <p14:creationId xmlns:p14="http://schemas.microsoft.com/office/powerpoint/2010/main" val="486381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942" y="374757"/>
            <a:ext cx="7729728" cy="1188720"/>
          </a:xfrm>
        </p:spPr>
        <p:txBody>
          <a:bodyPr/>
          <a:lstStyle/>
          <a:p>
            <a:r>
              <a:rPr lang="en-US" dirty="0" smtClean="0"/>
              <a:t>Some links for support:</a:t>
            </a:r>
            <a:endParaRPr lang="en-US" dirty="0"/>
          </a:p>
        </p:txBody>
      </p:sp>
      <p:sp>
        <p:nvSpPr>
          <p:cNvPr id="3" name="Content Placeholder 2"/>
          <p:cNvSpPr>
            <a:spLocks noGrp="1"/>
          </p:cNvSpPr>
          <p:nvPr>
            <p:ph idx="1"/>
          </p:nvPr>
        </p:nvSpPr>
        <p:spPr>
          <a:xfrm>
            <a:off x="1257742" y="1563477"/>
            <a:ext cx="7729728" cy="3101983"/>
          </a:xfrm>
        </p:spPr>
        <p:txBody>
          <a:bodyPr>
            <a:normAutofit fontScale="25000" lnSpcReduction="20000"/>
          </a:bodyPr>
          <a:lstStyle/>
          <a:p>
            <a:r>
              <a:rPr lang="en-US" sz="5600" b="1" dirty="0"/>
              <a:t>Anxiety UK</a:t>
            </a:r>
          </a:p>
          <a:p>
            <a:r>
              <a:rPr lang="en-US" sz="5600" dirty="0"/>
              <a:t>Charity providing support if you have been diagnosed with an anxiety condition.</a:t>
            </a:r>
          </a:p>
          <a:p>
            <a:r>
              <a:rPr lang="en-US" sz="5600" dirty="0"/>
              <a:t>Phone: 03444 775 774 (Monday to Friday, 9.30am to 5.30pm)</a:t>
            </a:r>
          </a:p>
          <a:p>
            <a:r>
              <a:rPr lang="en-US" sz="5600" dirty="0"/>
              <a:t>Website: </a:t>
            </a:r>
            <a:r>
              <a:rPr lang="en-US" sz="5600" dirty="0">
                <a:hlinkClick r:id="rId2"/>
              </a:rPr>
              <a:t>www.anxietyuk.org.uk</a:t>
            </a:r>
            <a:endParaRPr lang="en-US" sz="5600" dirty="0"/>
          </a:p>
          <a:p>
            <a:r>
              <a:rPr lang="en-US" sz="5600" b="1" dirty="0"/>
              <a:t>Bipolar UK</a:t>
            </a:r>
          </a:p>
          <a:p>
            <a:r>
              <a:rPr lang="en-US" sz="5600" dirty="0"/>
              <a:t>A charity helping people living with manic depression or bipolar disorder.</a:t>
            </a:r>
          </a:p>
          <a:p>
            <a:r>
              <a:rPr lang="en-US" sz="5600" dirty="0"/>
              <a:t>Website: </a:t>
            </a:r>
            <a:r>
              <a:rPr lang="en-US" sz="5600" dirty="0">
                <a:hlinkClick r:id="rId3"/>
              </a:rPr>
              <a:t>www.bipolaruk.org.uk</a:t>
            </a:r>
            <a:endParaRPr lang="en-US" sz="5600" dirty="0"/>
          </a:p>
          <a:p>
            <a:r>
              <a:rPr lang="en-US" sz="5600" b="1" dirty="0"/>
              <a:t>CALM</a:t>
            </a:r>
          </a:p>
          <a:p>
            <a:r>
              <a:rPr lang="en-US" sz="5600" dirty="0"/>
              <a:t>CALM is the Campaign Against Living Miserably, for men aged 15 to 35.</a:t>
            </a:r>
          </a:p>
          <a:p>
            <a:r>
              <a:rPr lang="en-US" sz="5600" dirty="0"/>
              <a:t>Phone: 0800 58 58 58 (daily, 5pm to midnight)</a:t>
            </a:r>
          </a:p>
          <a:p>
            <a:r>
              <a:rPr lang="en-US" sz="5600" dirty="0"/>
              <a:t>Website: </a:t>
            </a:r>
            <a:r>
              <a:rPr lang="en-US" sz="5600" dirty="0">
                <a:hlinkClick r:id="rId4"/>
              </a:rPr>
              <a:t>www.thecalmzone.net</a:t>
            </a:r>
            <a:endParaRPr lang="en-US" sz="5600" dirty="0"/>
          </a:p>
          <a:p>
            <a:r>
              <a:rPr lang="en-US" sz="5600" b="1" dirty="0"/>
              <a:t>Men's Health Forum</a:t>
            </a:r>
          </a:p>
          <a:p>
            <a:r>
              <a:rPr lang="en-US" sz="5600" dirty="0"/>
              <a:t>24/7 stress support for men by text, chat and email.</a:t>
            </a:r>
          </a:p>
          <a:p>
            <a:r>
              <a:rPr lang="en-US" sz="5600" dirty="0"/>
              <a:t>Website: </a:t>
            </a:r>
            <a:r>
              <a:rPr lang="en-US" sz="5600" dirty="0">
                <a:hlinkClick r:id="rId5"/>
              </a:rPr>
              <a:t>www.menshealthforum.org.uk</a:t>
            </a:r>
            <a:endParaRPr lang="en-US" sz="5600" dirty="0"/>
          </a:p>
          <a:p>
            <a:r>
              <a:rPr lang="en-US" sz="5600" b="1" dirty="0"/>
              <a:t>Mental Health Foundation</a:t>
            </a:r>
          </a:p>
          <a:p>
            <a:r>
              <a:rPr lang="en-US" sz="5600" dirty="0"/>
              <a:t>Provides information and support for anyone with mental health problems or learning disabilities.</a:t>
            </a:r>
          </a:p>
          <a:p>
            <a:r>
              <a:rPr lang="en-US" sz="5600" dirty="0"/>
              <a:t>Website: </a:t>
            </a:r>
            <a:r>
              <a:rPr lang="en-US" sz="5600" dirty="0">
                <a:hlinkClick r:id="rId6"/>
              </a:rPr>
              <a:t>www.mentalhealth.org.uk</a:t>
            </a:r>
            <a:endParaRPr lang="en-US" sz="5600" dirty="0"/>
          </a:p>
          <a:p>
            <a:r>
              <a:rPr lang="en-US" dirty="0"/>
              <a:t/>
            </a:r>
            <a:br>
              <a:rPr lang="en-US" dirty="0"/>
            </a:br>
            <a:endParaRPr lang="en-US" dirty="0"/>
          </a:p>
        </p:txBody>
      </p:sp>
    </p:spTree>
    <p:extLst>
      <p:ext uri="{BB962C8B-B14F-4D97-AF65-F5344CB8AC3E}">
        <p14:creationId xmlns:p14="http://schemas.microsoft.com/office/powerpoint/2010/main" val="571396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426" y="182880"/>
            <a:ext cx="7729728" cy="1188720"/>
          </a:xfrm>
        </p:spPr>
        <p:txBody>
          <a:bodyPr/>
          <a:lstStyle/>
          <a:p>
            <a:r>
              <a:rPr lang="en-US" dirty="0" smtClean="0"/>
              <a:t>Some links for support</a:t>
            </a:r>
            <a:endParaRPr lang="en-US" dirty="0"/>
          </a:p>
        </p:txBody>
      </p:sp>
      <p:sp>
        <p:nvSpPr>
          <p:cNvPr id="3" name="Content Placeholder 2"/>
          <p:cNvSpPr>
            <a:spLocks noGrp="1"/>
          </p:cNvSpPr>
          <p:nvPr>
            <p:ph idx="1"/>
          </p:nvPr>
        </p:nvSpPr>
        <p:spPr>
          <a:xfrm>
            <a:off x="929149" y="1371600"/>
            <a:ext cx="10766322" cy="4380271"/>
          </a:xfrm>
        </p:spPr>
        <p:txBody>
          <a:bodyPr>
            <a:normAutofit fontScale="25000" lnSpcReduction="20000"/>
          </a:bodyPr>
          <a:lstStyle/>
          <a:p>
            <a:r>
              <a:rPr lang="en-US" sz="5600" b="1" dirty="0"/>
              <a:t>Mind</a:t>
            </a:r>
          </a:p>
          <a:p>
            <a:r>
              <a:rPr lang="en-US" sz="5600" dirty="0"/>
              <a:t>Promotes the views and needs of people with mental health problems.</a:t>
            </a:r>
          </a:p>
          <a:p>
            <a:r>
              <a:rPr lang="en-US" sz="5600" dirty="0"/>
              <a:t>Phone: 0300 123 3393 (Monday to Friday, 9am to 6pm)</a:t>
            </a:r>
          </a:p>
          <a:p>
            <a:r>
              <a:rPr lang="en-US" sz="5600" dirty="0"/>
              <a:t>Website: </a:t>
            </a:r>
            <a:r>
              <a:rPr lang="en-US" sz="5600" dirty="0">
                <a:hlinkClick r:id="rId2"/>
              </a:rPr>
              <a:t>www.mind.org.uk</a:t>
            </a:r>
            <a:endParaRPr lang="en-US" sz="5600" dirty="0"/>
          </a:p>
          <a:p>
            <a:r>
              <a:rPr lang="en-US" sz="5600" b="1" dirty="0"/>
              <a:t>No Panic</a:t>
            </a:r>
          </a:p>
          <a:p>
            <a:r>
              <a:rPr lang="en-US" sz="5600" dirty="0"/>
              <a:t>Voluntary charity offering support for sufferers of panic attacks and obsessive compulsive disorder (OCD). Offers a course to help overcome your phobia or OCD.</a:t>
            </a:r>
          </a:p>
          <a:p>
            <a:r>
              <a:rPr lang="en-US" sz="5600" dirty="0"/>
              <a:t>Phone: 0844 967 4848 (daily, 10am to 10pm). Calls cost 5p per minute plus your phone provider's Access Charge</a:t>
            </a:r>
          </a:p>
          <a:p>
            <a:r>
              <a:rPr lang="en-US" sz="5600" dirty="0"/>
              <a:t>Website: </a:t>
            </a:r>
            <a:r>
              <a:rPr lang="en-US" sz="5600" dirty="0">
                <a:hlinkClick r:id="rId3"/>
              </a:rPr>
              <a:t>www.nopanic.org.uk</a:t>
            </a:r>
            <a:endParaRPr lang="en-US" sz="5600" dirty="0"/>
          </a:p>
          <a:p>
            <a:r>
              <a:rPr lang="en-US" sz="5600" b="1" dirty="0"/>
              <a:t>OCD Action</a:t>
            </a:r>
          </a:p>
          <a:p>
            <a:r>
              <a:rPr lang="en-US" sz="5600" dirty="0"/>
              <a:t>Support for people with OCD. Includes information on treatment and online resources.</a:t>
            </a:r>
          </a:p>
          <a:p>
            <a:r>
              <a:rPr lang="en-US" sz="5600" dirty="0"/>
              <a:t>Phone: 0845 390 6232 (Monday to Friday, 9.30am to 5pm). Calls cost 5p per minute plus your phone provider's Access Charge</a:t>
            </a:r>
          </a:p>
          <a:p>
            <a:r>
              <a:rPr lang="en-US" sz="5600" dirty="0"/>
              <a:t>Website: </a:t>
            </a:r>
            <a:r>
              <a:rPr lang="en-US" sz="5600" dirty="0">
                <a:hlinkClick r:id="rId4"/>
              </a:rPr>
              <a:t>www.ocdaction.org.uk</a:t>
            </a:r>
            <a:endParaRPr lang="en-US" sz="5600" dirty="0"/>
          </a:p>
          <a:p>
            <a:endParaRPr lang="en-US" dirty="0"/>
          </a:p>
        </p:txBody>
      </p:sp>
    </p:spTree>
    <p:extLst>
      <p:ext uri="{BB962C8B-B14F-4D97-AF65-F5344CB8AC3E}">
        <p14:creationId xmlns:p14="http://schemas.microsoft.com/office/powerpoint/2010/main" val="1789494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links for support</a:t>
            </a:r>
            <a:endParaRPr lang="en-US" dirty="0"/>
          </a:p>
        </p:txBody>
      </p:sp>
      <p:sp>
        <p:nvSpPr>
          <p:cNvPr id="3" name="Content Placeholder 2"/>
          <p:cNvSpPr>
            <a:spLocks noGrp="1"/>
          </p:cNvSpPr>
          <p:nvPr>
            <p:ph idx="1"/>
          </p:nvPr>
        </p:nvSpPr>
        <p:spPr>
          <a:xfrm>
            <a:off x="1519083" y="2153412"/>
            <a:ext cx="8804787" cy="4586601"/>
          </a:xfrm>
        </p:spPr>
        <p:txBody>
          <a:bodyPr>
            <a:normAutofit fontScale="85000" lnSpcReduction="10000"/>
          </a:bodyPr>
          <a:lstStyle/>
          <a:p>
            <a:r>
              <a:rPr lang="en-US" b="1" dirty="0"/>
              <a:t>Rethink Mental Illness</a:t>
            </a:r>
          </a:p>
          <a:p>
            <a:r>
              <a:rPr lang="en-US" dirty="0"/>
              <a:t>Support and advice for people living with mental illness.</a:t>
            </a:r>
          </a:p>
          <a:p>
            <a:r>
              <a:rPr lang="en-US" dirty="0"/>
              <a:t>Phone: 0300 5000 927 (Monday to Friday, 9.30am to 4pm)</a:t>
            </a:r>
          </a:p>
          <a:p>
            <a:r>
              <a:rPr lang="en-US" dirty="0"/>
              <a:t>Website: </a:t>
            </a:r>
            <a:r>
              <a:rPr lang="en-US" dirty="0">
                <a:hlinkClick r:id="rId2"/>
              </a:rPr>
              <a:t>www.rethink.org</a:t>
            </a:r>
            <a:endParaRPr lang="en-US" dirty="0"/>
          </a:p>
          <a:p>
            <a:r>
              <a:rPr lang="en-US" b="1" dirty="0"/>
              <a:t>Samaritans</a:t>
            </a:r>
          </a:p>
          <a:p>
            <a:r>
              <a:rPr lang="en-US" dirty="0"/>
              <a:t>Confidential support for people experiencing feelings of distress or despair.</a:t>
            </a:r>
          </a:p>
          <a:p>
            <a:r>
              <a:rPr lang="en-US" dirty="0"/>
              <a:t>Phone: 116 123 (free 24-hour helpline)</a:t>
            </a:r>
          </a:p>
          <a:p>
            <a:r>
              <a:rPr lang="en-US" dirty="0"/>
              <a:t>Website: </a:t>
            </a:r>
            <a:r>
              <a:rPr lang="en-US" dirty="0">
                <a:hlinkClick r:id="rId3"/>
              </a:rPr>
              <a:t>www.samaritans.org.uk</a:t>
            </a:r>
            <a:endParaRPr lang="en-US" dirty="0"/>
          </a:p>
          <a:p>
            <a:r>
              <a:rPr lang="en-US" b="1" dirty="0"/>
              <a:t>SANE</a:t>
            </a:r>
          </a:p>
          <a:p>
            <a:r>
              <a:rPr lang="en-US" dirty="0"/>
              <a:t>Emotional support, information and guidance for people affected by mental illness, their families and </a:t>
            </a:r>
            <a:r>
              <a:rPr lang="en-US" dirty="0" err="1"/>
              <a:t>carers</a:t>
            </a:r>
            <a:r>
              <a:rPr lang="en-US" dirty="0"/>
              <a:t>. </a:t>
            </a:r>
          </a:p>
          <a:p>
            <a:r>
              <a:rPr lang="en-US" dirty="0" err="1"/>
              <a:t>Textcare</a:t>
            </a:r>
            <a:r>
              <a:rPr lang="en-US" dirty="0"/>
              <a:t>: comfort and care via text message, sent when the person needs it most: </a:t>
            </a:r>
            <a:r>
              <a:rPr lang="en-US" dirty="0">
                <a:hlinkClick r:id="rId4"/>
              </a:rPr>
              <a:t>www.sane.org.uk/textcare</a:t>
            </a:r>
            <a:endParaRPr lang="en-US" dirty="0"/>
          </a:p>
          <a:p>
            <a:r>
              <a:rPr lang="en-US" dirty="0"/>
              <a:t>Peer support forum: </a:t>
            </a:r>
            <a:r>
              <a:rPr lang="en-US" dirty="0">
                <a:hlinkClick r:id="rId5"/>
              </a:rPr>
              <a:t>www.sane.org.uk/supportforum</a:t>
            </a:r>
            <a:endParaRPr lang="en-US" dirty="0"/>
          </a:p>
          <a:p>
            <a:r>
              <a:rPr lang="en-US" dirty="0"/>
              <a:t>Website: </a:t>
            </a:r>
            <a:r>
              <a:rPr lang="en-US" dirty="0">
                <a:hlinkClick r:id="rId6"/>
              </a:rPr>
              <a:t>www.sane.org.uk/support</a:t>
            </a:r>
            <a:endParaRPr lang="en-US" dirty="0"/>
          </a:p>
          <a:p>
            <a:endParaRPr lang="en-US" dirty="0"/>
          </a:p>
        </p:txBody>
      </p:sp>
    </p:spTree>
    <p:extLst>
      <p:ext uri="{BB962C8B-B14F-4D97-AF65-F5344CB8AC3E}">
        <p14:creationId xmlns:p14="http://schemas.microsoft.com/office/powerpoint/2010/main" val="1403424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links for support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OCD UK</a:t>
            </a:r>
          </a:p>
          <a:p>
            <a:r>
              <a:rPr lang="en-US" dirty="0"/>
              <a:t>A charity run by people with OCD, for people with OCD. Includes facts, news and treatments.</a:t>
            </a:r>
          </a:p>
          <a:p>
            <a:r>
              <a:rPr lang="en-US" dirty="0"/>
              <a:t>Phone: 0333 212 7890 (Monday to Friday, 9am to 5pm)</a:t>
            </a:r>
          </a:p>
          <a:p>
            <a:r>
              <a:rPr lang="en-US" dirty="0"/>
              <a:t>Website: </a:t>
            </a:r>
            <a:r>
              <a:rPr lang="en-US" dirty="0">
                <a:hlinkClick r:id="rId2"/>
              </a:rPr>
              <a:t>www.ocduk.org</a:t>
            </a:r>
            <a:endParaRPr lang="en-US" dirty="0"/>
          </a:p>
          <a:p>
            <a:r>
              <a:rPr lang="en-US" b="1" dirty="0"/>
              <a:t>PAPYRUS</a:t>
            </a:r>
          </a:p>
          <a:p>
            <a:r>
              <a:rPr lang="en-US" dirty="0"/>
              <a:t>Young suicide prevention society.</a:t>
            </a:r>
          </a:p>
          <a:p>
            <a:r>
              <a:rPr lang="en-US" dirty="0"/>
              <a:t>Phone: </a:t>
            </a:r>
            <a:r>
              <a:rPr lang="en-US" dirty="0" err="1"/>
              <a:t>HOPElineUK</a:t>
            </a:r>
            <a:r>
              <a:rPr lang="en-US" dirty="0"/>
              <a:t> 0800 068 4141 (Monday to Friday, 10am to 5pm and 7pm to 10pm, and 2pm to 5pm on weekends)</a:t>
            </a:r>
          </a:p>
          <a:p>
            <a:r>
              <a:rPr lang="en-US" dirty="0"/>
              <a:t>Website: </a:t>
            </a:r>
            <a:r>
              <a:rPr lang="en-US" dirty="0">
                <a:hlinkClick r:id="rId3"/>
              </a:rPr>
              <a:t>www.papyrus-uk.org</a:t>
            </a:r>
            <a:endParaRPr lang="en-US" dirty="0"/>
          </a:p>
          <a:p>
            <a:endParaRPr lang="en-US" dirty="0"/>
          </a:p>
        </p:txBody>
      </p:sp>
    </p:spTree>
    <p:extLst>
      <p:ext uri="{BB962C8B-B14F-4D97-AF65-F5344CB8AC3E}">
        <p14:creationId xmlns:p14="http://schemas.microsoft.com/office/powerpoint/2010/main" val="1480628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381" y="2705001"/>
            <a:ext cx="7729728" cy="1188720"/>
          </a:xfrm>
        </p:spPr>
        <p:txBody>
          <a:bodyPr/>
          <a:lstStyle/>
          <a:p>
            <a:r>
              <a:rPr lang="en-US" dirty="0" smtClean="0"/>
              <a:t>Thanks for listening! </a:t>
            </a:r>
            <a:r>
              <a:rPr lang="en-US" dirty="0" smtClean="0">
                <a:sym typeface="Wingdings"/>
              </a:rPr>
              <a:t></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24206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What will this session be about?</a:t>
            </a:r>
          </a:p>
          <a:p>
            <a:r>
              <a:rPr lang="en-US" dirty="0" smtClean="0"/>
              <a:t>I am going to discuss some possible causes and management strategies of panic attacks.</a:t>
            </a:r>
          </a:p>
          <a:p>
            <a:r>
              <a:rPr lang="en-US" dirty="0" smtClean="0"/>
              <a:t>If anyone feels uncomfortable, you can leave at any time and if you want to rejoin, the team will let you back in.</a:t>
            </a:r>
          </a:p>
          <a:p>
            <a:r>
              <a:rPr lang="en-US" dirty="0" smtClean="0"/>
              <a:t>My contact details will be available at the end and some links for mental health support will also be provided.</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666372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Who am I?</a:t>
            </a:r>
          </a:p>
          <a:p>
            <a:r>
              <a:rPr lang="en-US" dirty="0" smtClean="0"/>
              <a:t>Aspiring assistant psychologist with a postgraduate degree in clinical and health psychology and an undergraduate in psychology.</a:t>
            </a:r>
          </a:p>
          <a:p>
            <a:r>
              <a:rPr lang="en-US" dirty="0" smtClean="0"/>
              <a:t>I have over two years experience working one to one with clients that have a diverse range of mental health issues.</a:t>
            </a:r>
          </a:p>
          <a:p>
            <a:r>
              <a:rPr lang="en-US" dirty="0" smtClean="0"/>
              <a:t>Recent membership with the </a:t>
            </a:r>
            <a:r>
              <a:rPr lang="en-US" dirty="0"/>
              <a:t>B</a:t>
            </a:r>
            <a:r>
              <a:rPr lang="en-US" dirty="0" smtClean="0"/>
              <a:t>ritish Psychological </a:t>
            </a:r>
            <a:r>
              <a:rPr lang="en-US" dirty="0"/>
              <a:t>S</a:t>
            </a:r>
            <a:r>
              <a:rPr lang="en-US" dirty="0" smtClean="0"/>
              <a:t>ociety </a:t>
            </a:r>
          </a:p>
          <a:p>
            <a:r>
              <a:rPr lang="en-US" dirty="0" smtClean="0"/>
              <a:t>Undertaking a CBT course and looking to improve my skills.</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434035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There is evidence that levels of depression and anxiety have risen in the general population, especially with the current circumstances.</a:t>
            </a:r>
          </a:p>
          <a:p>
            <a:r>
              <a:rPr lang="en-US" dirty="0" smtClean="0"/>
              <a:t>Ages 16-24 reported as highly affected by anxiety during COVID.</a:t>
            </a:r>
          </a:p>
          <a:p>
            <a:r>
              <a:rPr lang="en-US" dirty="0" smtClean="0"/>
              <a:t>High levels of anxiety can sometimes lead to a reaction in the body, this may lead to someone experiencing a  ‘panic attack’.</a:t>
            </a:r>
          </a:p>
          <a:p>
            <a:r>
              <a:rPr lang="en-US" dirty="0" smtClean="0"/>
              <a:t>This is a difficult and distressing response and usually is very exhausting.</a:t>
            </a:r>
          </a:p>
          <a:p>
            <a:endParaRPr lang="en-US" dirty="0" smtClean="0"/>
          </a:p>
          <a:p>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2024152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has experienced one before, or know someone who has?</a:t>
            </a:r>
            <a:endParaRPr lang="en-US" dirty="0"/>
          </a:p>
        </p:txBody>
      </p:sp>
      <p:sp>
        <p:nvSpPr>
          <p:cNvPr id="3" name="Content Placeholder 2"/>
          <p:cNvSpPr>
            <a:spLocks noGrp="1"/>
          </p:cNvSpPr>
          <p:nvPr>
            <p:ph idx="1"/>
          </p:nvPr>
        </p:nvSpPr>
        <p:spPr/>
        <p:txBody>
          <a:bodyPr/>
          <a:lstStyle/>
          <a:p>
            <a:r>
              <a:rPr lang="en-US" dirty="0" smtClean="0"/>
              <a:t>If anyone here is comfortable, could we have a show of hands who has experienced a panic attack, or an anxiety attack before?</a:t>
            </a:r>
          </a:p>
          <a:p>
            <a:r>
              <a:rPr lang="en-US" dirty="0" smtClean="0"/>
              <a:t>The answer is usually more than we think!</a:t>
            </a:r>
            <a:endParaRPr lang="en-US" dirty="0"/>
          </a:p>
        </p:txBody>
      </p:sp>
      <p:pic>
        <p:nvPicPr>
          <p:cNvPr id="5" name="Picture 4"/>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329314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a:xfrm>
            <a:off x="2231136" y="2328328"/>
            <a:ext cx="7729728" cy="3101983"/>
          </a:xfrm>
        </p:spPr>
        <p:txBody>
          <a:bodyPr/>
          <a:lstStyle/>
          <a:p>
            <a:r>
              <a:rPr lang="en-US" dirty="0" smtClean="0"/>
              <a:t>13.2% of the population has experienced a panic attack at some point in their life (however this number is usually higher with unreported cases).</a:t>
            </a:r>
          </a:p>
          <a:p>
            <a:endParaRPr lang="en-US" dirty="0"/>
          </a:p>
          <a:p>
            <a:r>
              <a:rPr lang="en-US" dirty="0" smtClean="0"/>
              <a:t>This makes it extremely common and it is not an unusual response to high levels of stress and anxiety.</a:t>
            </a:r>
          </a:p>
          <a:p>
            <a:endParaRPr lang="en-US" dirty="0"/>
          </a:p>
          <a:p>
            <a:r>
              <a:rPr lang="en-US" dirty="0" smtClean="0"/>
              <a:t>There are ways we can manage panic attacks, with our own tools and resources.</a:t>
            </a:r>
            <a:endParaRPr lang="en-US" dirty="0"/>
          </a:p>
          <a:p>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56962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3652" y="133297"/>
            <a:ext cx="7729728" cy="1188720"/>
          </a:xfrm>
        </p:spPr>
        <p:txBody>
          <a:bodyPr/>
          <a:lstStyle/>
          <a:p>
            <a:r>
              <a:rPr lang="en-US" dirty="0" smtClean="0"/>
              <a:t>What are they?</a:t>
            </a:r>
            <a:endParaRPr lang="en-US" dirty="0"/>
          </a:p>
        </p:txBody>
      </p:sp>
      <p:sp>
        <p:nvSpPr>
          <p:cNvPr id="3" name="Content Placeholder 2"/>
          <p:cNvSpPr>
            <a:spLocks noGrp="1"/>
          </p:cNvSpPr>
          <p:nvPr>
            <p:ph idx="1"/>
          </p:nvPr>
        </p:nvSpPr>
        <p:spPr>
          <a:xfrm>
            <a:off x="2083652" y="1322017"/>
            <a:ext cx="8048490" cy="3982065"/>
          </a:xfrm>
        </p:spPr>
        <p:txBody>
          <a:bodyPr>
            <a:normAutofit lnSpcReduction="10000"/>
          </a:bodyPr>
          <a:lstStyle/>
          <a:p>
            <a:endParaRPr lang="en-US" dirty="0" smtClean="0"/>
          </a:p>
          <a:p>
            <a:r>
              <a:rPr lang="en-US" dirty="0" smtClean="0"/>
              <a:t>To manage a panic attack, we need to first of all understand what is happening to the body during one.</a:t>
            </a:r>
          </a:p>
          <a:p>
            <a:r>
              <a:rPr lang="en-US" dirty="0" smtClean="0"/>
              <a:t>A panic attack is a response to high levels of stress/anxiety, it involves a lot of physical symptoms and can leave someone feeling extremely distressed.</a:t>
            </a:r>
          </a:p>
          <a:p>
            <a:r>
              <a:rPr lang="en-US" dirty="0" smtClean="0"/>
              <a:t>Some of the symptoms: Rapid breathing, sweating, fast heartbeat, feeling faint, feeling sick or dizzy, sweating.</a:t>
            </a:r>
          </a:p>
          <a:p>
            <a:r>
              <a:rPr lang="en-US" dirty="0" smtClean="0"/>
              <a:t>Although someone may feel like they are unsafe or in danger during this high adrenaline response, panic attacks are not physically dangerous and symptoms (typically) stop after 20 minutes.</a:t>
            </a:r>
          </a:p>
          <a:p>
            <a:r>
              <a:rPr lang="en-US" dirty="0" smtClean="0"/>
              <a:t>The body experiences high rates of adrenaline during this time, hence the physical symptoms above. The body is going through a fight/flight response and is releasing adrenaline and cortisol through the sympathetic nervous system.</a:t>
            </a:r>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96907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they happen?</a:t>
            </a:r>
            <a:endParaRPr lang="en-US" dirty="0"/>
          </a:p>
        </p:txBody>
      </p:sp>
      <p:sp>
        <p:nvSpPr>
          <p:cNvPr id="3" name="Content Placeholder 2"/>
          <p:cNvSpPr>
            <a:spLocks noGrp="1"/>
          </p:cNvSpPr>
          <p:nvPr>
            <p:ph idx="1"/>
          </p:nvPr>
        </p:nvSpPr>
        <p:spPr>
          <a:xfrm>
            <a:off x="2231136" y="2202100"/>
            <a:ext cx="7729728" cy="3101983"/>
          </a:xfrm>
        </p:spPr>
        <p:txBody>
          <a:bodyPr>
            <a:normAutofit lnSpcReduction="10000"/>
          </a:bodyPr>
          <a:lstStyle/>
          <a:p>
            <a:r>
              <a:rPr lang="en-US" dirty="0" smtClean="0"/>
              <a:t>The Stress Bucket Theory: When stress accumulates, sometimes, it can eventually “overflow”.  </a:t>
            </a:r>
          </a:p>
          <a:p>
            <a:r>
              <a:rPr lang="en-US" dirty="0" smtClean="0"/>
              <a:t>Imagine stress as water filling up in a bucket, the more water that goes in, the more likely it can overflow.</a:t>
            </a:r>
          </a:p>
          <a:p>
            <a:r>
              <a:rPr lang="en-US" dirty="0" smtClean="0"/>
              <a:t>This may even be a small event or small stressor which can then cause the bucket to overflow.</a:t>
            </a:r>
          </a:p>
          <a:p>
            <a:r>
              <a:rPr lang="en-US" dirty="0" smtClean="0"/>
              <a:t>This accumulation and overload of stress can then lead to a panic attack.</a:t>
            </a:r>
          </a:p>
          <a:p>
            <a:endParaRPr lang="en-US" dirty="0"/>
          </a:p>
          <a:p>
            <a:r>
              <a:rPr lang="en-US" dirty="0" smtClean="0"/>
              <a:t>Past Trauma:  A trigger can also cause a panic attack.</a:t>
            </a:r>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24432967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1866</TotalTime>
  <Words>2170</Words>
  <Application>Microsoft Macintosh PowerPoint</Application>
  <PresentationFormat>Widescreen</PresentationFormat>
  <Paragraphs>251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Gill Sans MT</vt:lpstr>
      <vt:lpstr>Wingdings</vt:lpstr>
      <vt:lpstr>Arial</vt:lpstr>
      <vt:lpstr>Parcel</vt:lpstr>
      <vt:lpstr>The presentation will begin shortly</vt:lpstr>
      <vt:lpstr>Panic Attacks</vt:lpstr>
      <vt:lpstr>introductions</vt:lpstr>
      <vt:lpstr>Introductions</vt:lpstr>
      <vt:lpstr>introductions</vt:lpstr>
      <vt:lpstr>Who has experienced one before, or know someone who has?</vt:lpstr>
      <vt:lpstr>Statistics:</vt:lpstr>
      <vt:lpstr>What are they?</vt:lpstr>
      <vt:lpstr>How do they happen?</vt:lpstr>
      <vt:lpstr>How to manage panic attacks</vt:lpstr>
      <vt:lpstr>breathing</vt:lpstr>
      <vt:lpstr>BREATHING </vt:lpstr>
      <vt:lpstr>Some coping mechanisms:</vt:lpstr>
      <vt:lpstr>Some coping mechanisms</vt:lpstr>
      <vt:lpstr>Complimentary strategies</vt:lpstr>
      <vt:lpstr>Adaptive thinking</vt:lpstr>
      <vt:lpstr>Adaptive thinking</vt:lpstr>
      <vt:lpstr>Adaptive thinking</vt:lpstr>
      <vt:lpstr>Adaptive thinking - an example of someone with health anxiety:</vt:lpstr>
      <vt:lpstr>Adaptive thinking – an example of someone about to experience a panic attack</vt:lpstr>
      <vt:lpstr>Adaptive thinking</vt:lpstr>
      <vt:lpstr>ADAPTIVE THINKING </vt:lpstr>
      <vt:lpstr>Any questions?</vt:lpstr>
      <vt:lpstr>Some links for support:</vt:lpstr>
      <vt:lpstr>Some links for support</vt:lpstr>
      <vt:lpstr>Some links for support</vt:lpstr>
      <vt:lpstr>Some links for support</vt:lpstr>
      <vt:lpstr>Thanks for listening!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Panic Attacks</dc:title>
  <dc:creator>Beth Garner</dc:creator>
  <cp:lastModifiedBy>Beth Garner</cp:lastModifiedBy>
  <cp:revision>23</cp:revision>
  <dcterms:created xsi:type="dcterms:W3CDTF">2020-11-09T14:01:27Z</dcterms:created>
  <dcterms:modified xsi:type="dcterms:W3CDTF">2020-11-10T21:08:26Z</dcterms:modified>
</cp:coreProperties>
</file>