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7"/>
  </p:notesMasterIdLst>
  <p:sldIdLst>
    <p:sldId id="256" r:id="rId2"/>
    <p:sldId id="259" r:id="rId3"/>
    <p:sldId id="260" r:id="rId4"/>
    <p:sldId id="261" r:id="rId5"/>
    <p:sldId id="269" r:id="rId6"/>
    <p:sldId id="273" r:id="rId7"/>
    <p:sldId id="270" r:id="rId8"/>
    <p:sldId id="271" r:id="rId9"/>
    <p:sldId id="274" r:id="rId10"/>
    <p:sldId id="275" r:id="rId11"/>
    <p:sldId id="276" r:id="rId12"/>
    <p:sldId id="272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68" r:id="rId21"/>
    <p:sldId id="284" r:id="rId22"/>
    <p:sldId id="263" r:id="rId23"/>
    <p:sldId id="264" r:id="rId24"/>
    <p:sldId id="265" r:id="rId25"/>
    <p:sldId id="26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59"/>
    <p:restoredTop sz="94590"/>
  </p:normalViewPr>
  <p:slideViewPr>
    <p:cSldViewPr snapToGrid="0" snapToObjects="1">
      <p:cViewPr varScale="1">
        <p:scale>
          <a:sx n="128" d="100"/>
          <a:sy n="128" d="100"/>
        </p:scale>
        <p:origin x="1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D1AAD-1144-4940-8647-3071B9580B2B}" type="datetimeFigureOut">
              <a:rPr lang="en-US" smtClean="0"/>
              <a:t>12/9/20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1C207-D25D-5741-B565-012419D193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4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E9C4-0A1C-794E-BD82-3DB42E56F9A6}" type="datetimeFigureOut">
              <a:rPr lang="en-US" smtClean="0"/>
              <a:t>12/8/20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510FC-0CE2-FC41-A854-219C03E90A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818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tif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tif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tiff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/Relationships>
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about:blank" TargetMode="External"/><Relationship Id="rId3" Type="http://schemas.openxmlformats.org/officeDocument/2006/relationships/image" Target="../media/image4.tiff"/></Relationships>

</file>

<file path=ppt/slides/_rels/slide22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6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about:blank" TargetMode="External"/></Relationships>

</file>

<file path=ppt/slides/_rels/slide23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about:blank" TargetMode="External"/></Relationships>

</file>

<file path=ppt/slides/_rels/slide24.xml.rels><?xml version="1.0" encoding="UTF-8" standalone="yes"?>
<Relationships xmlns="http://schemas.openxmlformats.org/package/2006/relationships"><Relationship Id="rId3" Type="http://schemas.openxmlformats.org/officeDocument/2006/relationships/hyperlink" Target="about:blank" TargetMode="External"/><Relationship Id="rId4" Type="http://schemas.openxmlformats.org/officeDocument/2006/relationships/hyperlink" Target="about:blank" TargetMode="External"/><Relationship Id="rId5" Type="http://schemas.openxmlformats.org/officeDocument/2006/relationships/hyperlink" Target="about:blank" TargetMode="External"/><Relationship Id="rId6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about:blank" TargetMode="External"/></Relationships>
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about:blank" TargetMode="External"/><Relationship Id="rId3" Type="http://schemas.openxmlformats.org/officeDocument/2006/relationships/hyperlink" Target="about:blank" TargetMode="External"/></Relationships>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Loneliness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Bethany Garner, BSc, </a:t>
            </a:r>
            <a:r>
              <a:rPr lang="en-US" dirty="0" err="1" smtClean="0"/>
              <a:t>MPsycholSci</a:t>
            </a:r>
            <a:r>
              <a:rPr lang="en-US" dirty="0" smtClean="0"/>
              <a:t>, </a:t>
            </a:r>
            <a:r>
              <a:rPr lang="en-US" dirty="0" err="1" smtClean="0"/>
              <a:t>MBPsS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25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Behavioural Activation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Increasing engagement with activities that improve mood</a:t>
            </a:r>
          </a:p>
          <a:p>
            <a:r>
              <a:rPr lang="en-US" dirty="0" smtClean="0"/>
              <a:t>If you feel low in mood, you tend to avoid doing the activities you enjoy – this makes you feel worse!</a:t>
            </a:r>
          </a:p>
          <a:p>
            <a:endParaRPr lang="en-US" dirty="0"/>
          </a:p>
          <a:p>
            <a:r>
              <a:rPr lang="en-US" dirty="0" smtClean="0"/>
              <a:t>How do I do it? Identify specific goals per week and work towards meeting them: </a:t>
            </a:r>
            <a:r>
              <a:rPr lang="en-US" dirty="0" err="1" smtClean="0"/>
              <a:t>e.g</a:t>
            </a:r>
            <a:r>
              <a:rPr lang="en-US" dirty="0" smtClean="0"/>
              <a:t>, walking everyday/exercising, reading a book, volunteering, cooking meals or creating art.</a:t>
            </a:r>
          </a:p>
          <a:p>
            <a:r>
              <a:rPr lang="en-US" dirty="0" smtClean="0"/>
              <a:t>Identify activities uniquely important to you... What you WANT to do rather than what you SHOULD do. What do YOU really enjoy?</a:t>
            </a:r>
          </a:p>
          <a:p>
            <a:r>
              <a:rPr lang="en-US" dirty="0" smtClean="0"/>
              <a:t>Measure and reward progress.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017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33927" y="49626"/>
            <a:ext cx="4847483" cy="6660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809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Behavioural activation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6111" y="2639961"/>
            <a:ext cx="7822280" cy="3114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2136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CBT: COGNITIVE BEHAVIOURAL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have discussed this before, but this is a crucial way of adapting your thoughts!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8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CBT: COGNITIVE BEHAVIOURAL THERAPY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28502" y="2521974"/>
            <a:ext cx="205002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Negative automatic thought:    </a:t>
            </a:r>
          </a:p>
          <a:p>
            <a:r>
              <a:rPr lang="en-US" sz="1400" dirty="0" smtClean="0"/>
              <a:t>What thoughts went through your head at the time?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770207" y="2540565"/>
            <a:ext cx="16161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Intensity: 1/10</a:t>
            </a:r>
          </a:p>
          <a:p>
            <a:r>
              <a:rPr lang="en-US" sz="1400" dirty="0" smtClean="0"/>
              <a:t>What emotions did you feel at the time? How much did you believe them ? (/10)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877212" y="2536723"/>
            <a:ext cx="236387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Adaptive Thought:</a:t>
            </a:r>
          </a:p>
          <a:p>
            <a:r>
              <a:rPr lang="en-US" sz="1400" dirty="0" smtClean="0"/>
              <a:t>Is there another way you can think about this, </a:t>
            </a:r>
            <a:r>
              <a:rPr lang="en-US" sz="1400" b="1" dirty="0" smtClean="0"/>
              <a:t>what are the facts</a:t>
            </a:r>
            <a:r>
              <a:rPr lang="en-US" sz="1400" dirty="0" smtClean="0"/>
              <a:t>? Is this unhelpful thought </a:t>
            </a:r>
            <a:r>
              <a:rPr lang="en-US" sz="1400" b="1" dirty="0" smtClean="0"/>
              <a:t>a fact</a:t>
            </a:r>
            <a:r>
              <a:rPr lang="en-US" sz="1400" dirty="0" smtClean="0"/>
              <a:t>? Is there another way we can look at this situation that is  </a:t>
            </a:r>
            <a:r>
              <a:rPr lang="en-US" sz="1400" b="1" dirty="0" smtClean="0"/>
              <a:t>more balanced</a:t>
            </a:r>
            <a:r>
              <a:rPr lang="en-US" sz="1400" dirty="0" smtClean="0"/>
              <a:t> and </a:t>
            </a:r>
            <a:r>
              <a:rPr lang="en-US" sz="1400" b="1" dirty="0" smtClean="0"/>
              <a:t>realistic</a:t>
            </a:r>
          </a:p>
          <a:p>
            <a:endParaRPr lang="en-US" sz="1400" b="1" dirty="0"/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10241084" y="2521974"/>
            <a:ext cx="148388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Intensity: 1/10</a:t>
            </a:r>
          </a:p>
          <a:p>
            <a:r>
              <a:rPr lang="en-US" sz="1400" dirty="0" smtClean="0"/>
              <a:t>How do you feel about the original thought now? /10? 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56191" y="2521974"/>
            <a:ext cx="12269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Date/Time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83110" y="2536723"/>
            <a:ext cx="242286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Situation:</a:t>
            </a:r>
          </a:p>
          <a:p>
            <a:r>
              <a:rPr lang="en-US" sz="1400" dirty="0" smtClean="0"/>
              <a:t>What lead to the unpleasant emotion?</a:t>
            </a:r>
          </a:p>
          <a:p>
            <a:r>
              <a:rPr lang="en-US" sz="1400" dirty="0" smtClean="0"/>
              <a:t>What distressing physical  sensations do you have?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85534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Behavioural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to know yourself and your bad habits, try and combat them!</a:t>
            </a:r>
          </a:p>
          <a:p>
            <a:r>
              <a:rPr lang="en-US" dirty="0" smtClean="0"/>
              <a:t>Anything is possible, you can alter how you think and look at things.</a:t>
            </a:r>
          </a:p>
          <a:p>
            <a:r>
              <a:rPr lang="en-US" dirty="0" smtClean="0"/>
              <a:t>Face fears gradually so they diminish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479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 Psychology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Gratitude diaries…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9488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30690" y="213033"/>
            <a:ext cx="4469008" cy="623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1361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Creative…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Find out what is going on in your area. There WILL be opportunities for you to meet others safely and connect with likeminded people.</a:t>
            </a:r>
          </a:p>
          <a:p>
            <a:r>
              <a:rPr lang="en-US" dirty="0" smtClean="0"/>
              <a:t>Some examples: </a:t>
            </a:r>
          </a:p>
          <a:p>
            <a:r>
              <a:rPr lang="en-US" b="1" dirty="0"/>
              <a:t>Re-engage </a:t>
            </a:r>
            <a:endParaRPr lang="en-US" dirty="0"/>
          </a:p>
          <a:p>
            <a:r>
              <a:rPr lang="en-US" dirty="0"/>
              <a:t>Re-engage helps older people reconnect with their communities though regular face-to-face meetings, providing a lifeline of friendship.</a:t>
            </a:r>
          </a:p>
          <a:p>
            <a:r>
              <a:rPr lang="en-US" dirty="0"/>
              <a:t>Helpline</a:t>
            </a:r>
            <a:r>
              <a:rPr lang="en-US" b="1" dirty="0"/>
              <a:t>: 0800 716543 - https://</a:t>
            </a:r>
            <a:r>
              <a:rPr lang="en-US" b="1" dirty="0" err="1"/>
              <a:t>www.reengage.org.uk</a:t>
            </a:r>
            <a:endParaRPr lang="en-US" dirty="0"/>
          </a:p>
          <a:p>
            <a:endParaRPr lang="en-US" b="1" dirty="0"/>
          </a:p>
          <a:p>
            <a:r>
              <a:rPr lang="en-US" b="1" dirty="0" err="1"/>
              <a:t>MeetUpMondays</a:t>
            </a:r>
            <a:r>
              <a:rPr lang="en-US" b="1" dirty="0"/>
              <a:t> - </a:t>
            </a:r>
            <a:endParaRPr lang="en-US" dirty="0"/>
          </a:p>
          <a:p>
            <a:r>
              <a:rPr lang="en-US" dirty="0" err="1"/>
              <a:t>MeetUpMondays</a:t>
            </a:r>
            <a:r>
              <a:rPr lang="en-US" dirty="0"/>
              <a:t> aims to strengthen communities by running free, weekly coffee mornings at cafes and pubs across the UK.- http://</a:t>
            </a:r>
            <a:r>
              <a:rPr lang="en-US" dirty="0" err="1"/>
              <a:t>www.meetupmondays.org.uk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6705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Creative…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like animals?</a:t>
            </a:r>
          </a:p>
          <a:p>
            <a:r>
              <a:rPr lang="en-US" dirty="0" err="1" smtClean="0"/>
              <a:t>Borrowmydoggy</a:t>
            </a:r>
            <a:r>
              <a:rPr lang="en-US" dirty="0" smtClean="0"/>
              <a:t> – UK website allowing people to walk others’ dogs for free. Usually this requires a small membership free but allows you to connect with others easily in your area.</a:t>
            </a:r>
          </a:p>
          <a:p>
            <a:endParaRPr lang="en-US" dirty="0" smtClean="0"/>
          </a:p>
          <a:p>
            <a:r>
              <a:rPr lang="en-US" dirty="0"/>
              <a:t>The Cinnamon Trust is a network of 15,000 volunteers that help owners look after their pets by walking their dog or fetching cat food or cleaning out a bird cage. : https://</a:t>
            </a:r>
            <a:r>
              <a:rPr lang="en-US" dirty="0" err="1"/>
              <a:t>cinnamon.org.uk</a:t>
            </a:r>
            <a:r>
              <a:rPr lang="en-US" dirty="0"/>
              <a:t>/home/</a:t>
            </a:r>
          </a:p>
        </p:txBody>
      </p:sp>
    </p:spTree>
    <p:extLst>
      <p:ext uri="{BB962C8B-B14F-4D97-AF65-F5344CB8AC3E}">
        <p14:creationId xmlns:p14="http://schemas.microsoft.com/office/powerpoint/2010/main" val="152188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will this session be about?</a:t>
            </a:r>
          </a:p>
          <a:p>
            <a:r>
              <a:rPr lang="en-US" dirty="0" smtClean="0"/>
              <a:t>I am going to discuss </a:t>
            </a:r>
            <a:r>
              <a:rPr lang="en-US" dirty="0" err="1" smtClean="0"/>
              <a:t>loneliness,some</a:t>
            </a:r>
            <a:r>
              <a:rPr lang="en-US" dirty="0" smtClean="0"/>
              <a:t> factors affecting loneliness and some strategies to manage loneliness.</a:t>
            </a:r>
          </a:p>
          <a:p>
            <a:r>
              <a:rPr lang="en-US" dirty="0" smtClean="0"/>
              <a:t>If anyone feels uncomfortable, you can leave at any time and if you want to rejoin, the team will let you back in.</a:t>
            </a:r>
          </a:p>
          <a:p>
            <a:r>
              <a:rPr lang="en-US" dirty="0" smtClean="0"/>
              <a:t>My contact details will be available at the end and some links for mental health support will also be provided.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04083"/>
            <a:ext cx="3280492" cy="155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4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Creative…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Love singing? Love voice helps </a:t>
            </a:r>
            <a:r>
              <a:rPr lang="en-US" dirty="0"/>
              <a:t>connect singers 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naturalvoice.net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Do it: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do-it.org</a:t>
            </a:r>
            <a:r>
              <a:rPr lang="en-US" dirty="0" smtClean="0"/>
              <a:t> - </a:t>
            </a:r>
            <a:r>
              <a:rPr lang="en-US" dirty="0"/>
              <a:t>Do it provides a huge directory of volunteering opportunities from walkers for guide dogs to counsellors at a hospice. You can search by area</a:t>
            </a:r>
            <a:r>
              <a:rPr lang="en-US" dirty="0" smtClean="0"/>
              <a:t>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571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email me at:  </a:t>
            </a:r>
            <a:r>
              <a:rPr lang="en-US" dirty="0" smtClean="0">
                <a:hlinkClick r:id="rId2"/>
              </a:rPr>
              <a:t>bethanygarner_@hotmail.com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 can also contact me via mobile: 07415382167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04083"/>
            <a:ext cx="3280492" cy="155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9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942" y="374757"/>
            <a:ext cx="7729728" cy="1188720"/>
          </a:xfrm>
        </p:spPr>
        <p:txBody>
          <a:bodyPr/>
          <a:lstStyle/>
          <a:p>
            <a:r>
              <a:rPr lang="en-US" dirty="0" smtClean="0"/>
              <a:t>Some links for support: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7742" y="1563477"/>
            <a:ext cx="7729728" cy="3101983"/>
          </a:xfrm>
        </p:spPr>
        <p:txBody>
          <a:bodyPr>
            <a:normAutofit fontScale="25000" lnSpcReduction="20000"/>
          </a:bodyPr>
          <a:lstStyle/>
          <a:p>
            <a:r>
              <a:rPr lang="en-US" sz="5600" b="1" dirty="0"/>
              <a:t>Anxiety UK</a:t>
            </a:r>
          </a:p>
          <a:p>
            <a:r>
              <a:rPr lang="en-US" sz="5600" dirty="0"/>
              <a:t>Charity providing support if you have been diagnosed with an anxiety condition.</a:t>
            </a:r>
          </a:p>
          <a:p>
            <a:r>
              <a:rPr lang="en-US" sz="5600" dirty="0"/>
              <a:t>Phone: 03444 775 774 (Monday to Friday, 9.30am to 5.30pm)</a:t>
            </a:r>
          </a:p>
          <a:p>
            <a:r>
              <a:rPr lang="en-US" sz="5600" dirty="0"/>
              <a:t>Website: </a:t>
            </a:r>
            <a:r>
              <a:rPr lang="en-US" sz="5600" dirty="0">
                <a:hlinkClick r:id="rId2"/>
              </a:rPr>
              <a:t>www.anxietyuk.org.uk</a:t>
            </a:r>
            <a:endParaRPr lang="en-US" sz="5600" dirty="0"/>
          </a:p>
          <a:p>
            <a:r>
              <a:rPr lang="en-US" sz="5600" b="1" dirty="0"/>
              <a:t>Bipolar UK</a:t>
            </a:r>
          </a:p>
          <a:p>
            <a:r>
              <a:rPr lang="en-US" sz="5600" dirty="0"/>
              <a:t>A charity helping people living with manic depression or bipolar disorder.</a:t>
            </a:r>
          </a:p>
          <a:p>
            <a:r>
              <a:rPr lang="en-US" sz="5600" dirty="0"/>
              <a:t>Website: </a:t>
            </a:r>
            <a:r>
              <a:rPr lang="en-US" sz="5600" dirty="0">
                <a:hlinkClick r:id="rId3"/>
              </a:rPr>
              <a:t>www.bipolaruk.org.uk</a:t>
            </a:r>
            <a:endParaRPr lang="en-US" sz="5600" dirty="0"/>
          </a:p>
          <a:p>
            <a:r>
              <a:rPr lang="en-US" sz="5600" b="1" dirty="0"/>
              <a:t>CALM</a:t>
            </a:r>
          </a:p>
          <a:p>
            <a:r>
              <a:rPr lang="en-US" sz="5600" dirty="0"/>
              <a:t>CALM is the Campaign Against Living Miserably, for men aged 15 to 35.</a:t>
            </a:r>
          </a:p>
          <a:p>
            <a:r>
              <a:rPr lang="en-US" sz="5600" dirty="0"/>
              <a:t>Phone: 0800 58 58 58 (daily, 5pm to midnight)</a:t>
            </a:r>
          </a:p>
          <a:p>
            <a:r>
              <a:rPr lang="en-US" sz="5600" dirty="0"/>
              <a:t>Website: </a:t>
            </a:r>
            <a:r>
              <a:rPr lang="en-US" sz="5600" dirty="0">
                <a:hlinkClick r:id="rId4"/>
              </a:rPr>
              <a:t>www.thecalmzone.net</a:t>
            </a:r>
            <a:endParaRPr lang="en-US" sz="5600" dirty="0"/>
          </a:p>
          <a:p>
            <a:r>
              <a:rPr lang="en-US" sz="5600" b="1" dirty="0"/>
              <a:t>Men's Health Forum</a:t>
            </a:r>
          </a:p>
          <a:p>
            <a:r>
              <a:rPr lang="en-US" sz="5600" dirty="0"/>
              <a:t>24/7 stress support for men by text, chat and email.</a:t>
            </a:r>
          </a:p>
          <a:p>
            <a:r>
              <a:rPr lang="en-US" sz="5600" dirty="0"/>
              <a:t>Website: </a:t>
            </a:r>
            <a:r>
              <a:rPr lang="en-US" sz="5600" dirty="0">
                <a:hlinkClick r:id="rId5"/>
              </a:rPr>
              <a:t>www.menshealthforum.org.uk</a:t>
            </a:r>
            <a:endParaRPr lang="en-US" sz="5600" dirty="0"/>
          </a:p>
          <a:p>
            <a:r>
              <a:rPr lang="en-US" sz="5600" b="1" dirty="0"/>
              <a:t>Mental Health Foundation</a:t>
            </a:r>
          </a:p>
          <a:p>
            <a:r>
              <a:rPr lang="en-US" sz="5600" dirty="0"/>
              <a:t>Provides information and support for anyone with mental health problems or learning disabilities.</a:t>
            </a:r>
          </a:p>
          <a:p>
            <a:r>
              <a:rPr lang="en-US" sz="5600" dirty="0"/>
              <a:t>Website: </a:t>
            </a:r>
            <a:r>
              <a:rPr lang="en-US" sz="5600" dirty="0">
                <a:hlinkClick r:id="rId6"/>
              </a:rPr>
              <a:t>www.mentalhealth.org.uk</a:t>
            </a:r>
            <a:endParaRPr lang="en-US" sz="5600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5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2426" y="182880"/>
            <a:ext cx="7729728" cy="1188720"/>
          </a:xfrm>
        </p:spPr>
        <p:txBody>
          <a:bodyPr/>
          <a:lstStyle/>
          <a:p>
            <a:r>
              <a:rPr lang="en-US" dirty="0" smtClean="0"/>
              <a:t>Some links for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149" y="1371600"/>
            <a:ext cx="10766322" cy="4380271"/>
          </a:xfrm>
        </p:spPr>
        <p:txBody>
          <a:bodyPr>
            <a:normAutofit fontScale="32500" lnSpcReduction="20000"/>
          </a:bodyPr>
          <a:lstStyle/>
          <a:p>
            <a:r>
              <a:rPr lang="en-US" sz="5600" b="1" dirty="0"/>
              <a:t>Mind</a:t>
            </a:r>
          </a:p>
          <a:p>
            <a:r>
              <a:rPr lang="en-US" sz="5600" dirty="0"/>
              <a:t>Promotes the views and needs of people with mental health problems.</a:t>
            </a:r>
          </a:p>
          <a:p>
            <a:r>
              <a:rPr lang="en-US" sz="5600" dirty="0"/>
              <a:t>Phone: 0300 123 3393 (Monday to Friday, 9am to 6pm)</a:t>
            </a:r>
          </a:p>
          <a:p>
            <a:r>
              <a:rPr lang="en-US" sz="5600" dirty="0"/>
              <a:t>Website: </a:t>
            </a:r>
            <a:r>
              <a:rPr lang="en-US" sz="5600" dirty="0">
                <a:hlinkClick r:id="rId2"/>
              </a:rPr>
              <a:t>www.mind.org.uk</a:t>
            </a:r>
            <a:endParaRPr lang="en-US" sz="5600" dirty="0"/>
          </a:p>
          <a:p>
            <a:r>
              <a:rPr lang="en-US" sz="5600" b="1" dirty="0"/>
              <a:t>No Panic</a:t>
            </a:r>
          </a:p>
          <a:p>
            <a:r>
              <a:rPr lang="en-US" sz="5600" dirty="0"/>
              <a:t>Voluntary charity offering support for sufferers of panic attacks and obsessive compulsive disorder (OCD). Offers a course to help overcome your phobia or OCD.</a:t>
            </a:r>
          </a:p>
          <a:p>
            <a:r>
              <a:rPr lang="en-US" sz="5600" dirty="0"/>
              <a:t>Phone: 0844 967 4848 (daily, 10am to 10pm). Calls cost 5p per minute plus your phone provider's Access Charge</a:t>
            </a:r>
          </a:p>
          <a:p>
            <a:r>
              <a:rPr lang="en-US" sz="5600" dirty="0"/>
              <a:t>Website: </a:t>
            </a:r>
            <a:r>
              <a:rPr lang="en-US" sz="5600" dirty="0">
                <a:hlinkClick r:id="rId3"/>
              </a:rPr>
              <a:t>www.nopanic.org.uk</a:t>
            </a:r>
            <a:endParaRPr lang="en-US" sz="5600" dirty="0"/>
          </a:p>
          <a:p>
            <a:r>
              <a:rPr lang="en-US" sz="5600" b="1" dirty="0"/>
              <a:t>OCD Action</a:t>
            </a:r>
          </a:p>
          <a:p>
            <a:r>
              <a:rPr lang="en-US" sz="5600" dirty="0"/>
              <a:t>Support for people with OCD. Includes information on treatment and online resources.</a:t>
            </a:r>
          </a:p>
          <a:p>
            <a:r>
              <a:rPr lang="en-US" sz="5600" dirty="0"/>
              <a:t>Phone: 0845 390 6232 (Monday to Friday, 9.30am to 5pm). Calls cost 5p per minute plus your phone provider's Access Charge</a:t>
            </a:r>
          </a:p>
          <a:p>
            <a:r>
              <a:rPr lang="en-US" sz="5600" dirty="0"/>
              <a:t>Website: </a:t>
            </a:r>
            <a:r>
              <a:rPr lang="en-US" sz="5600" dirty="0">
                <a:hlinkClick r:id="rId4"/>
              </a:rPr>
              <a:t>www.ocdaction.org.uk</a:t>
            </a:r>
            <a:endParaRPr lang="en-US" sz="5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3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links for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9083" y="2153412"/>
            <a:ext cx="8804787" cy="458660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Rethink Mental Illness</a:t>
            </a:r>
          </a:p>
          <a:p>
            <a:r>
              <a:rPr lang="en-US" dirty="0"/>
              <a:t>Support and advice for people living with mental illness.</a:t>
            </a:r>
          </a:p>
          <a:p>
            <a:r>
              <a:rPr lang="en-US" dirty="0"/>
              <a:t>Phone: 0300 5000 927 (Monday to Friday, 9.30am to 4pm)</a:t>
            </a:r>
          </a:p>
          <a:p>
            <a:r>
              <a:rPr lang="en-US" dirty="0"/>
              <a:t>Website: </a:t>
            </a:r>
            <a:r>
              <a:rPr lang="en-US" dirty="0">
                <a:hlinkClick r:id="rId2"/>
              </a:rPr>
              <a:t>www.rethink.org</a:t>
            </a:r>
            <a:endParaRPr lang="en-US" dirty="0"/>
          </a:p>
          <a:p>
            <a:r>
              <a:rPr lang="en-US" b="1" dirty="0"/>
              <a:t>Samaritans</a:t>
            </a:r>
          </a:p>
          <a:p>
            <a:r>
              <a:rPr lang="en-US" dirty="0"/>
              <a:t>Confidential support for people experiencing feelings of distress or despair.</a:t>
            </a:r>
          </a:p>
          <a:p>
            <a:r>
              <a:rPr lang="en-US" dirty="0"/>
              <a:t>Phone: 116 123 (free 24-hour helpline)</a:t>
            </a:r>
          </a:p>
          <a:p>
            <a:r>
              <a:rPr lang="en-US" dirty="0"/>
              <a:t>Website: </a:t>
            </a:r>
            <a:r>
              <a:rPr lang="en-US" dirty="0">
                <a:hlinkClick r:id="rId3"/>
              </a:rPr>
              <a:t>www.samaritans.org.uk</a:t>
            </a:r>
            <a:endParaRPr lang="en-US" dirty="0"/>
          </a:p>
          <a:p>
            <a:r>
              <a:rPr lang="en-US" b="1" dirty="0"/>
              <a:t>SANE</a:t>
            </a:r>
          </a:p>
          <a:p>
            <a:r>
              <a:rPr lang="en-US" dirty="0"/>
              <a:t>Emotional support, information and guidance for people affected by mental illness, their families and </a:t>
            </a:r>
            <a:r>
              <a:rPr lang="en-US" dirty="0" err="1"/>
              <a:t>carers</a:t>
            </a:r>
            <a:r>
              <a:rPr lang="en-US" dirty="0"/>
              <a:t>. </a:t>
            </a:r>
          </a:p>
          <a:p>
            <a:r>
              <a:rPr lang="en-US" dirty="0" err="1"/>
              <a:t>Textcare</a:t>
            </a:r>
            <a:r>
              <a:rPr lang="en-US" dirty="0"/>
              <a:t>: comfort and care via text message, sent when the person needs it most: </a:t>
            </a:r>
            <a:r>
              <a:rPr lang="en-US" dirty="0">
                <a:hlinkClick r:id="rId4"/>
              </a:rPr>
              <a:t>www.sane.org.uk/textcare</a:t>
            </a:r>
            <a:endParaRPr lang="en-US" dirty="0"/>
          </a:p>
          <a:p>
            <a:r>
              <a:rPr lang="en-US" dirty="0"/>
              <a:t>Peer support forum: </a:t>
            </a:r>
            <a:r>
              <a:rPr lang="en-US" dirty="0">
                <a:hlinkClick r:id="rId5"/>
              </a:rPr>
              <a:t>www.sane.org.uk/supportforum</a:t>
            </a:r>
            <a:endParaRPr lang="en-US" dirty="0"/>
          </a:p>
          <a:p>
            <a:r>
              <a:rPr lang="en-US" dirty="0"/>
              <a:t>Website: </a:t>
            </a:r>
            <a:r>
              <a:rPr lang="en-US" dirty="0">
                <a:hlinkClick r:id="rId6"/>
              </a:rPr>
              <a:t>www.sane.org.uk/support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91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links for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OCD UK</a:t>
            </a:r>
          </a:p>
          <a:p>
            <a:r>
              <a:rPr lang="en-US" dirty="0"/>
              <a:t>A charity run by people with OCD, for people with OCD. Includes facts, news and treatments.</a:t>
            </a:r>
          </a:p>
          <a:p>
            <a:r>
              <a:rPr lang="en-US" dirty="0"/>
              <a:t>Phone: 0333 212 7890 (Monday to Friday, 9am to 5pm)</a:t>
            </a:r>
          </a:p>
          <a:p>
            <a:r>
              <a:rPr lang="en-US" dirty="0"/>
              <a:t>Website: </a:t>
            </a:r>
            <a:r>
              <a:rPr lang="en-US" dirty="0">
                <a:hlinkClick r:id="rId2"/>
              </a:rPr>
              <a:t>www.ocduk.org</a:t>
            </a:r>
            <a:endParaRPr lang="en-US" dirty="0"/>
          </a:p>
          <a:p>
            <a:r>
              <a:rPr lang="en-US" b="1" dirty="0"/>
              <a:t>PAPYRUS</a:t>
            </a:r>
          </a:p>
          <a:p>
            <a:r>
              <a:rPr lang="en-US" dirty="0"/>
              <a:t>Young suicide prevention society.</a:t>
            </a:r>
          </a:p>
          <a:p>
            <a:r>
              <a:rPr lang="en-US" dirty="0"/>
              <a:t>Phone: </a:t>
            </a:r>
            <a:r>
              <a:rPr lang="en-US" dirty="0" err="1"/>
              <a:t>HOPElineUK</a:t>
            </a:r>
            <a:r>
              <a:rPr lang="en-US" dirty="0"/>
              <a:t> 0800 068 4141 (Monday to Friday, 10am to 5pm and 7pm to 10pm, and 2pm to 5pm on weekends)</a:t>
            </a:r>
          </a:p>
          <a:p>
            <a:r>
              <a:rPr lang="en-US" dirty="0"/>
              <a:t>Website: </a:t>
            </a:r>
            <a:r>
              <a:rPr lang="en-US" dirty="0">
                <a:hlinkClick r:id="rId3"/>
              </a:rPr>
              <a:t>www.papyrus-uk.org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225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</a:p>
          <a:p>
            <a:r>
              <a:rPr lang="en-US" dirty="0" smtClean="0"/>
              <a:t>I am an assistant psychologist with a postgraduate degree in clinical and health psychology and an undergraduate in psychology.</a:t>
            </a:r>
          </a:p>
          <a:p>
            <a:r>
              <a:rPr lang="en-US" dirty="0" smtClean="0"/>
              <a:t>I have over two years experience working one to one with clients that have a diverse range of mental health issues.</a:t>
            </a:r>
          </a:p>
          <a:p>
            <a:r>
              <a:rPr lang="en-US" dirty="0" smtClean="0"/>
              <a:t>Recent membership with the </a:t>
            </a:r>
            <a:r>
              <a:rPr lang="en-US" dirty="0"/>
              <a:t>B</a:t>
            </a:r>
            <a:r>
              <a:rPr lang="en-US" dirty="0" smtClean="0"/>
              <a:t>ritish Psychological </a:t>
            </a:r>
            <a:r>
              <a:rPr lang="en-US" dirty="0"/>
              <a:t>S</a:t>
            </a:r>
            <a:r>
              <a:rPr lang="en-US" dirty="0" smtClean="0"/>
              <a:t>ociety </a:t>
            </a:r>
          </a:p>
        </p:txBody>
      </p:sp>
    </p:spTree>
    <p:extLst>
      <p:ext uri="{BB962C8B-B14F-4D97-AF65-F5344CB8AC3E}">
        <p14:creationId xmlns:p14="http://schemas.microsoft.com/office/powerpoint/2010/main" val="19518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loneliness?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is a state of mind</a:t>
            </a:r>
          </a:p>
          <a:p>
            <a:r>
              <a:rPr lang="en-US" dirty="0" smtClean="0"/>
              <a:t>It is not necessarily about being alone</a:t>
            </a:r>
          </a:p>
          <a:p>
            <a:r>
              <a:rPr lang="en-US" dirty="0" smtClean="0"/>
              <a:t>Lack of connections with others</a:t>
            </a:r>
          </a:p>
          <a:p>
            <a:r>
              <a:rPr lang="en-US" dirty="0" smtClean="0"/>
              <a:t>It may mean feeling alienated in a new job, or if you move away from home and feel alone – although surrounded by people</a:t>
            </a:r>
          </a:p>
          <a:p>
            <a:r>
              <a:rPr lang="en-US" dirty="0" smtClean="0"/>
              <a:t>Loneliness and being alone are two different things.</a:t>
            </a:r>
          </a:p>
          <a:p>
            <a:r>
              <a:rPr lang="en-US" dirty="0" smtClean="0"/>
              <a:t>Feeling helpless, </a:t>
            </a:r>
            <a:r>
              <a:rPr lang="en-US" dirty="0" err="1" smtClean="0"/>
              <a:t>shame,rejected</a:t>
            </a:r>
            <a:r>
              <a:rPr lang="en-US" dirty="0" smtClean="0"/>
              <a:t>, anxious, and fearful.</a:t>
            </a:r>
          </a:p>
          <a:p>
            <a:r>
              <a:rPr lang="en-US" dirty="0" smtClean="0"/>
              <a:t>Loneliness may cause someone to withdraw, causing them to feel worse/lonelier.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3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Loneliness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Situational variables – new locations, disruptions of relationships/friendships, death of a significant other, divorce (to name a few).</a:t>
            </a:r>
          </a:p>
          <a:p>
            <a:r>
              <a:rPr lang="en-US" dirty="0" smtClean="0"/>
              <a:t>COVID-19! (Lack of physically seeing others/potential disruption of relationships/friendships)</a:t>
            </a:r>
          </a:p>
          <a:p>
            <a:r>
              <a:rPr lang="en-US" dirty="0" smtClean="0"/>
              <a:t>Psychological factors:</a:t>
            </a:r>
          </a:p>
          <a:p>
            <a:r>
              <a:rPr lang="en-US" dirty="0" smtClean="0"/>
              <a:t> Depression may cause loneliness (feeling unwanted, low self esteem, difficulties making connections).</a:t>
            </a:r>
          </a:p>
          <a:p>
            <a:r>
              <a:rPr lang="en-US" dirty="0" smtClean="0"/>
              <a:t>Low self esteem – people feeling unworthy of attention or connections.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821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Alcoholism</a:t>
            </a:r>
          </a:p>
          <a:p>
            <a:r>
              <a:rPr lang="en-US" dirty="0" smtClean="0"/>
              <a:t>Functionality of the brain</a:t>
            </a:r>
          </a:p>
          <a:p>
            <a:r>
              <a:rPr lang="en-US" dirty="0" smtClean="0"/>
              <a:t>Depression</a:t>
            </a:r>
          </a:p>
          <a:p>
            <a:r>
              <a:rPr lang="en-US" dirty="0" smtClean="0"/>
              <a:t>Stress increase</a:t>
            </a:r>
          </a:p>
          <a:p>
            <a:r>
              <a:rPr lang="en-US" dirty="0" smtClean="0"/>
              <a:t>Hypertension</a:t>
            </a:r>
          </a:p>
          <a:p>
            <a:r>
              <a:rPr lang="en-US" dirty="0" smtClean="0"/>
              <a:t>Disturbed sleep routine</a:t>
            </a:r>
          </a:p>
        </p:txBody>
      </p:sp>
    </p:spTree>
    <p:extLst>
      <p:ext uri="{BB962C8B-B14F-4D97-AF65-F5344CB8AC3E}">
        <p14:creationId xmlns:p14="http://schemas.microsoft.com/office/powerpoint/2010/main" val="720950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Loneliness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Has anyone felt lonely recently?</a:t>
            </a:r>
          </a:p>
          <a:p>
            <a:r>
              <a:rPr lang="en-US" dirty="0" smtClean="0"/>
              <a:t>It’s to be expected rates of loneliness will have been at one of its highest in recent years due to COVID.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20247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Psychological aids for Loneliness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relevant:</a:t>
            </a:r>
          </a:p>
          <a:p>
            <a:r>
              <a:rPr lang="en-US" dirty="0" smtClean="0"/>
              <a:t>CBT, Mindfulness, Positive Psychology</a:t>
            </a:r>
          </a:p>
          <a:p>
            <a:endParaRPr lang="en-US" dirty="0"/>
          </a:p>
          <a:p>
            <a:r>
              <a:rPr lang="en-US" dirty="0" smtClean="0"/>
              <a:t>But also:</a:t>
            </a:r>
          </a:p>
          <a:p>
            <a:r>
              <a:rPr lang="en-US" dirty="0" smtClean="0"/>
              <a:t>Behavioural activation, Goal setting, Self-educating </a:t>
            </a:r>
          </a:p>
          <a:p>
            <a:endParaRPr lang="en-US" dirty="0"/>
          </a:p>
          <a:p>
            <a:r>
              <a:rPr lang="en-US" dirty="0" smtClean="0"/>
              <a:t>And… Compassion focused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9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Compassion Focused Therapy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Compassionate mind training is the primary technique.</a:t>
            </a:r>
          </a:p>
          <a:p>
            <a:r>
              <a:rPr lang="en-US" dirty="0" smtClean="0"/>
              <a:t>Exercises you can do:</a:t>
            </a:r>
          </a:p>
          <a:p>
            <a:r>
              <a:rPr lang="en-US" dirty="0" smtClean="0"/>
              <a:t>Appreciating exercises: Making lists of things an individual enjoys and doing them – taking the time to savor the moment when something enjoyable is noticed. Commending yourself for feeling good.</a:t>
            </a:r>
          </a:p>
          <a:p>
            <a:r>
              <a:rPr lang="en-US" dirty="0" smtClean="0"/>
              <a:t>Mindfulness: Paying attention to the here and now: See prior </a:t>
            </a:r>
            <a:r>
              <a:rPr lang="en-US" dirty="0" err="1" smtClean="0"/>
              <a:t>powerpoint</a:t>
            </a:r>
            <a:r>
              <a:rPr lang="en-US" dirty="0" smtClean="0"/>
              <a:t> on some mindfulness exercises such as tapping, hypnosis and meditation.</a:t>
            </a:r>
          </a:p>
          <a:p>
            <a:r>
              <a:rPr lang="en-US" dirty="0" smtClean="0"/>
              <a:t>Imagery exercises: Using previous happy memories or fantasies to stimulate the mind and psyche systems – thus activating the hippocampus and releasing chemicals such as serotonin in the brain.  The production of these memories affects the soothing system.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52974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138</TotalTime>
  <Words>1073</Words>
  <Application>Microsoft Macintosh PowerPoint</Application>
  <PresentationFormat>Widescreen</PresentationFormat>
  <Paragraphs>155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Calibri</vt:lpstr>
      <vt:lpstr>Trebuchet MS</vt:lpstr>
      <vt:lpstr>Arial</vt:lpstr>
      <vt:lpstr>Berlin</vt:lpstr>
      <vt:lpstr>Loneliness</vt:lpstr>
      <vt:lpstr>Introductions</vt:lpstr>
      <vt:lpstr>Introductions</vt:lpstr>
      <vt:lpstr>What is loneliness?</vt:lpstr>
      <vt:lpstr>Causes of Loneliness</vt:lpstr>
      <vt:lpstr>Health Risks</vt:lpstr>
      <vt:lpstr>Loneliness </vt:lpstr>
      <vt:lpstr>Psychological aids for Loneliness</vt:lpstr>
      <vt:lpstr>Compassion Focused Therapy</vt:lpstr>
      <vt:lpstr>Behavioural Activation</vt:lpstr>
      <vt:lpstr>PowerPoint Presentation</vt:lpstr>
      <vt:lpstr>Behavioural activation</vt:lpstr>
      <vt:lpstr>CBT: COGNITIVE BEHAVIOURAL THERAPY</vt:lpstr>
      <vt:lpstr>CBT: COGNITIVE BEHAVIOURAL THERAPY</vt:lpstr>
      <vt:lpstr>Cognitive Behavioural Therapy</vt:lpstr>
      <vt:lpstr>Positive Psychology</vt:lpstr>
      <vt:lpstr>PowerPoint Presentation</vt:lpstr>
      <vt:lpstr>Getting Creative…</vt:lpstr>
      <vt:lpstr>Getting Creative…</vt:lpstr>
      <vt:lpstr>Getting Creative…</vt:lpstr>
      <vt:lpstr>Any questions?</vt:lpstr>
      <vt:lpstr>Some links for support:</vt:lpstr>
      <vt:lpstr>Some links for support</vt:lpstr>
      <vt:lpstr>Some links for support</vt:lpstr>
      <vt:lpstr>Some links for support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Loneliness</dc:title>
  <dc:creator>Beth Garner</dc:creator>
  <cp:lastModifiedBy>Beth Garner</cp:lastModifiedBy>
  <cp:revision>8</cp:revision>
  <dcterms:created xsi:type="dcterms:W3CDTF">2020-12-08T22:37:14Z</dcterms:created>
  <dcterms:modified xsi:type="dcterms:W3CDTF">2020-12-09T00:55:59Z</dcterms:modified>
</cp:coreProperties>
</file>