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2"/>
  </p:notesMasterIdLst>
  <p:sldIdLst>
    <p:sldId id="256" r:id="rId2"/>
    <p:sldId id="258" r:id="rId3"/>
    <p:sldId id="259" r:id="rId4"/>
    <p:sldId id="260" r:id="rId5"/>
    <p:sldId id="257"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82" r:id="rId21"/>
    <p:sldId id="277" r:id="rId22"/>
    <p:sldId id="291" r:id="rId23"/>
    <p:sldId id="280" r:id="rId24"/>
    <p:sldId id="283" r:id="rId25"/>
    <p:sldId id="285" r:id="rId26"/>
    <p:sldId id="286" r:id="rId27"/>
    <p:sldId id="287" r:id="rId28"/>
    <p:sldId id="288" r:id="rId29"/>
    <p:sldId id="289" r:id="rId30"/>
    <p:sldId id="29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3"/>
    <p:restoredTop sz="94590"/>
  </p:normalViewPr>
  <p:slideViewPr>
    <p:cSldViewPr snapToGrid="0" snapToObjects="1">
      <p:cViewPr varScale="1">
        <p:scale>
          <a:sx n="87" d="100"/>
          <a:sy n="87" d="100"/>
        </p:scale>
        <p:origin x="216" y="7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6C9E2B-7683-5742-A8E2-371953F809AA}" type="datetimeFigureOut">
              <a:rPr lang="en-US" smtClean="0"/>
              <a:t>11/26/20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910B61-AF13-DF47-B044-0D2769DCB444}" type="slidenum">
              <a:rPr lang="en-US" smtClean="0"/>
              <a:t>‹#›</a:t>
            </a:fld>
            <a:endParaRPr lang="en-US"/>
          </a:p>
        </p:txBody>
      </p:sp>
    </p:spTree>
    <p:extLst>
      <p:ext uri="{BB962C8B-B14F-4D97-AF65-F5344CB8AC3E}">
        <p14:creationId xmlns:p14="http://schemas.microsoft.com/office/powerpoint/2010/main" val="1921601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a:t>Mr</a:t>
            </a:r>
            <a:r>
              <a:rPr lang="en-US" baseline="0" dirty="0"/>
              <a:t> Johnson is a middle aged man, of whom has had an acute onset of low mood and recurrent thoughts of death, he shows symptoms of clinical depression. </a:t>
            </a:r>
            <a:r>
              <a:rPr lang="en-US" dirty="0"/>
              <a:t>This</a:t>
            </a:r>
            <a:r>
              <a:rPr lang="en-US" baseline="0" dirty="0"/>
              <a:t> case is potentially a high risk case, as </a:t>
            </a:r>
            <a:r>
              <a:rPr lang="en-US" baseline="0" dirty="0" err="1"/>
              <a:t>Mr</a:t>
            </a:r>
            <a:r>
              <a:rPr lang="en-US" baseline="0" dirty="0"/>
              <a:t> Johnson is experiencing such extreme symptoms (mental plans of suicide, for example). </a:t>
            </a:r>
            <a:r>
              <a:rPr lang="en-US" baseline="0" dirty="0" err="1"/>
              <a:t>Mr</a:t>
            </a:r>
            <a:r>
              <a:rPr lang="en-US" baseline="0" dirty="0"/>
              <a:t> Johnson will therefore require a clinical risk assessment immediately (such as the </a:t>
            </a:r>
            <a:r>
              <a:rPr lang="en-US" baseline="0" dirty="0" err="1"/>
              <a:t>Tavistock</a:t>
            </a:r>
            <a:r>
              <a:rPr lang="en-US" baseline="0" dirty="0"/>
              <a:t> and Portman). </a:t>
            </a:r>
            <a:endParaRPr lang="en-US" dirty="0"/>
          </a:p>
        </p:txBody>
      </p:sp>
      <p:sp>
        <p:nvSpPr>
          <p:cNvPr id="4" name="Slide Number Placeholder 3"/>
          <p:cNvSpPr>
            <a:spLocks noGrp="1"/>
          </p:cNvSpPr>
          <p:nvPr>
            <p:ph type="sldNum" sz="quarter" idx="10"/>
          </p:nvPr>
        </p:nvSpPr>
        <p:spPr/>
        <p:txBody>
          <a:bodyPr/>
          <a:lstStyle/>
          <a:p>
            <a:fld id="{7479D169-759D-6A4F-89CD-48E0B956FC9B}" type="slidenum">
              <a:rPr lang="en-US" smtClean="0"/>
              <a:t>21</a:t>
            </a:fld>
            <a:endParaRPr lang="en-US"/>
          </a:p>
        </p:txBody>
      </p:sp>
    </p:spTree>
    <p:extLst>
      <p:ext uri="{BB962C8B-B14F-4D97-AF65-F5344CB8AC3E}">
        <p14:creationId xmlns:p14="http://schemas.microsoft.com/office/powerpoint/2010/main" val="650699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Mr</a:t>
            </a:r>
            <a:r>
              <a:rPr lang="en-US" dirty="0"/>
              <a:t> Johnson</a:t>
            </a:r>
            <a:r>
              <a:rPr lang="en-US" baseline="0" dirty="0"/>
              <a:t>, in his referral, stated that he was described as a “delicate child” who started school late (at the age of seven). This is three years after the “normal” entry for school. It would be useful to have some understanding as to why he was late in starting, it would also be useful to talk to a family member (e.g. his mother or father ) regarding details about his early life and his development. He was described as “slow” in learning to speak,  this also links to the need to understand what Mr. Johnson’s early development was like to get a more holistic picture and a context for his predisposing factors. Specifically, it would be helpful to ascertain whether there were any other neurodevelopmental concerns and whether he met other developmental milestones within normal limits. This suggests a developmental history could be helpful. </a:t>
            </a:r>
            <a:r>
              <a:rPr lang="en-US" baseline="0" dirty="0" err="1"/>
              <a:t>Mr</a:t>
            </a:r>
            <a:r>
              <a:rPr lang="en-US" baseline="0" dirty="0"/>
              <a:t> Johnson may have had some level of anxiety/depression which may have made school a more difficult place to be in, alternatively, school itself may have caused some anxiety. The reason I am considering further assessment is that there could be a working hypothesis that Mr. Johnson may have undiagnosed social communication difficulties (</a:t>
            </a:r>
            <a:r>
              <a:rPr lang="en-US" sz="1200" b="0" i="0" kern="1200" dirty="0" err="1">
                <a:solidFill>
                  <a:schemeClr val="tx1"/>
                </a:solidFill>
                <a:effectLst/>
                <a:latin typeface="+mn-lt"/>
                <a:ea typeface="+mn-ea"/>
                <a:cs typeface="+mn-cs"/>
              </a:rPr>
              <a:t>Goberis</a:t>
            </a:r>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Goberis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Dalpes</a:t>
            </a:r>
            <a:r>
              <a:rPr lang="en-US" sz="1200" b="0" i="0" kern="1200" dirty="0">
                <a:solidFill>
                  <a:schemeClr val="tx1"/>
                </a:solidFill>
                <a:effectLst/>
                <a:latin typeface="+mn-lt"/>
                <a:ea typeface="+mn-ea"/>
                <a:cs typeface="+mn-cs"/>
              </a:rPr>
              <a:t>, A., &amp; Baca, 2020) i.e. a possible Autistic Spectrum Condition.</a:t>
            </a:r>
            <a:r>
              <a:rPr lang="en-US" sz="1200" b="0" i="0" kern="1200" baseline="0" dirty="0">
                <a:solidFill>
                  <a:schemeClr val="tx1"/>
                </a:solidFill>
                <a:effectLst/>
                <a:latin typeface="+mn-lt"/>
                <a:ea typeface="+mn-ea"/>
                <a:cs typeface="+mn-cs"/>
              </a:rPr>
              <a:t> </a:t>
            </a:r>
            <a:r>
              <a:rPr lang="en-US" baseline="0" dirty="0"/>
              <a:t>Knowing this is important for case-formulation and would subsequently inform any treatments offered. A variety of approaches have been adapted for those with social communication difficulties, therefore an assessment in this regard is essential for tailoring a treatment approach.</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Mr. Johnson reported a death in the family (his uncle), this may play a part in him experiencing some unresolved grief issues or an abnormal grief reaction. However, his difficulties seem to have pre-dated the death of his uncle, which may have simply exacerbated his issues.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 the referral there is not a lot of family history regarding psychiatric issues, apart from his grandmother. More information on immediate family history would be beneficial, including their socialization habits, as it’s been noted that high expressed emotion within family dynamics may lead to negative self-stigmas and the concept of oneself. (</a:t>
            </a:r>
            <a:r>
              <a:rPr lang="en-US" sz="1200" b="0" i="0" kern="1200" dirty="0">
                <a:solidFill>
                  <a:schemeClr val="tx1"/>
                </a:solidFill>
                <a:effectLst/>
                <a:latin typeface="+mn-lt"/>
                <a:ea typeface="+mn-ea"/>
                <a:cs typeface="+mn-cs"/>
              </a:rPr>
              <a:t>Chan &amp; Lam,</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2018). </a:t>
            </a:r>
            <a:r>
              <a:rPr lang="en-US" baseline="0" dirty="0"/>
              <a:t>This may lead to negative psychological consequences, and a more critical view of self – such as how Mr. Johnson has described. A better gauge on the family dynamics within his early development will be fundamental in understanding </a:t>
            </a:r>
            <a:r>
              <a:rPr lang="en-US" baseline="0" dirty="0" err="1"/>
              <a:t>Mr</a:t>
            </a:r>
            <a:r>
              <a:rPr lang="en-US" baseline="0" dirty="0"/>
              <a:t> Johnsons current condition. If Mr. Johnson started school late due to </a:t>
            </a:r>
            <a:r>
              <a:rPr lang="en-US" baseline="0" dirty="0" smtClean="0"/>
              <a:t>parental neglect; </a:t>
            </a:r>
            <a:r>
              <a:rPr lang="en-US" baseline="0" dirty="0"/>
              <a:t>it must be noted that neural pathways are constantly changing and adapting through key areas of early development, neglect and trauma can therefore affect psychological functioning and subsequent behaviour (McLaughlin, 2016). </a:t>
            </a:r>
            <a:endParaRPr lang="en-US" dirty="0"/>
          </a:p>
        </p:txBody>
      </p:sp>
      <p:sp>
        <p:nvSpPr>
          <p:cNvPr id="4" name="Slide Number Placeholder 3"/>
          <p:cNvSpPr>
            <a:spLocks noGrp="1"/>
          </p:cNvSpPr>
          <p:nvPr>
            <p:ph type="sldNum" sz="quarter" idx="10"/>
          </p:nvPr>
        </p:nvSpPr>
        <p:spPr/>
        <p:txBody>
          <a:bodyPr/>
          <a:lstStyle/>
          <a:p>
            <a:fld id="{7479D169-759D-6A4F-89CD-48E0B956FC9B}" type="slidenum">
              <a:rPr lang="en-US" smtClean="0"/>
              <a:t>22</a:t>
            </a:fld>
            <a:endParaRPr lang="en-US"/>
          </a:p>
        </p:txBody>
      </p:sp>
    </p:spTree>
    <p:extLst>
      <p:ext uri="{BB962C8B-B14F-4D97-AF65-F5344CB8AC3E}">
        <p14:creationId xmlns:p14="http://schemas.microsoft.com/office/powerpoint/2010/main" val="817678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 concern in treating Mr. Johnson would be that the precipitating factors that have lead him to seek treatment will not imminently change. </a:t>
            </a:r>
            <a:r>
              <a:rPr lang="en-US" sz="1200" dirty="0" err="1"/>
              <a:t>i.e</a:t>
            </a:r>
            <a:r>
              <a:rPr lang="en-US" sz="1200" baseline="0" dirty="0"/>
              <a:t> he will remain at risk of redundancy and his marital situation is not likely to change quickly, this places him at a high risk, especially with his mentions of planning suicide.  Therefore it may </a:t>
            </a:r>
            <a:r>
              <a:rPr lang="en-US" sz="1200" dirty="0"/>
              <a:t>It may be necessary for a crisis intervention team to be part of his treatment plan.</a:t>
            </a:r>
            <a:endParaRPr lang="en-US" sz="1200" baseline="0" dirty="0"/>
          </a:p>
          <a:p>
            <a:r>
              <a:rPr lang="en-US" sz="1200" b="1" baseline="0" dirty="0" smtClean="0"/>
              <a:t>Integrative psychotherapy (?) </a:t>
            </a:r>
            <a:r>
              <a:rPr lang="en-US" sz="1200" baseline="0" dirty="0" smtClean="0"/>
              <a:t>may</a:t>
            </a:r>
            <a:r>
              <a:rPr lang="en-US" dirty="0" smtClean="0"/>
              <a:t> </a:t>
            </a:r>
            <a:r>
              <a:rPr lang="en-US" dirty="0"/>
              <a:t>involve Mr. Johnson recording his daily thoughts (Negative Automatic Thoughts), his emotions to this (intensity 1-10) and</a:t>
            </a:r>
            <a:r>
              <a:rPr lang="en-US" baseline="0" dirty="0"/>
              <a:t> his adaptive responses,</a:t>
            </a:r>
            <a:r>
              <a:rPr lang="en-US" dirty="0"/>
              <a:t>  to challenge unhelpful thinking patters, as these unhelpful thinking patterns affect judgement, critical self, our mental filter and emotional reasoning </a:t>
            </a:r>
            <a:r>
              <a:rPr lang="en-US" baseline="0" dirty="0"/>
              <a:t>(</a:t>
            </a:r>
            <a:r>
              <a:rPr lang="en-US" dirty="0"/>
              <a:t>Persons,</a:t>
            </a:r>
            <a:r>
              <a:rPr lang="en-US" baseline="0" dirty="0"/>
              <a:t> </a:t>
            </a:r>
            <a:r>
              <a:rPr lang="en-US" dirty="0"/>
              <a:t>Davidson,</a:t>
            </a:r>
            <a:r>
              <a:rPr lang="en-US" baseline="0" dirty="0"/>
              <a:t> </a:t>
            </a:r>
            <a:r>
              <a:rPr lang="en-US" dirty="0"/>
              <a:t>Tompkins, &amp; Dowd,</a:t>
            </a:r>
            <a:r>
              <a:rPr lang="en-US" baseline="0" dirty="0"/>
              <a:t> </a:t>
            </a:r>
            <a:r>
              <a:rPr lang="en-US" dirty="0"/>
              <a:t>2001). Feelings are a reaction to thoughts, and thoughts are automatic brain reflexes.</a:t>
            </a:r>
            <a:r>
              <a:rPr lang="en-US" baseline="0" dirty="0"/>
              <a:t> </a:t>
            </a:r>
            <a:r>
              <a:rPr lang="en-US" dirty="0"/>
              <a:t>This will tie into the “CBT” part of</a:t>
            </a:r>
            <a:r>
              <a:rPr lang="en-US" baseline="0" dirty="0"/>
              <a:t> the integrative psychotherapy or “schema therapy” and hopefully target core beliefs he has about himself, so that these can be challenged in a collaborative manner. </a:t>
            </a:r>
          </a:p>
          <a:p>
            <a:r>
              <a:rPr lang="en-US" baseline="0" dirty="0"/>
              <a:t>If Mr. Johnson has social communication difficulties, his therapy will need to be adjusted accordingly (e.g. mindful of using metaphor, simile, colloquial language or abstract concepts and terms). Therefore, further assessment is necessary.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7479D169-759D-6A4F-89CD-48E0B956FC9B}" type="slidenum">
              <a:rPr lang="en-US" smtClean="0"/>
              <a:t>23</a:t>
            </a:fld>
            <a:endParaRPr lang="en-US"/>
          </a:p>
        </p:txBody>
      </p:sp>
    </p:spTree>
    <p:extLst>
      <p:ext uri="{BB962C8B-B14F-4D97-AF65-F5344CB8AC3E}">
        <p14:creationId xmlns:p14="http://schemas.microsoft.com/office/powerpoint/2010/main" val="1028138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49A9C372-1BE0-C84D-BCB5-401C513951FB}" type="datetimeFigureOut">
              <a:rPr lang="en-US" smtClean="0"/>
              <a:t>11/26/20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C74965-8F49-E241-AB39-5C96234F8ED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A9C372-1BE0-C84D-BCB5-401C513951FB}" type="datetimeFigureOut">
              <a:rPr lang="en-US" smtClean="0"/>
              <a:t>11/26/20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C74965-8F49-E241-AB39-5C96234F8ED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A9C372-1BE0-C84D-BCB5-401C513951FB}" type="datetimeFigureOut">
              <a:rPr lang="en-US" smtClean="0"/>
              <a:t>11/26/20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C74965-8F49-E241-AB39-5C96234F8ED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9A9C372-1BE0-C84D-BCB5-401C513951FB}" type="datetimeFigureOut">
              <a:rPr lang="en-US" smtClean="0"/>
              <a:t>11/26/20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C74965-8F49-E241-AB39-5C96234F8ED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9A9C372-1BE0-C84D-BCB5-401C513951FB}" type="datetimeFigureOut">
              <a:rPr lang="en-US" smtClean="0"/>
              <a:t>11/26/20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C74965-8F49-E241-AB39-5C96234F8ED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49A9C372-1BE0-C84D-BCB5-401C513951FB}" type="datetimeFigureOut">
              <a:rPr lang="en-US" smtClean="0"/>
              <a:t>11/26/20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FCC74965-8F49-E241-AB39-5C96234F8ED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9A9C372-1BE0-C84D-BCB5-401C513951FB}" type="datetimeFigureOut">
              <a:rPr lang="en-US" smtClean="0"/>
              <a:t>11/26/20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C74965-8F49-E241-AB39-5C96234F8ED9}"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9A9C372-1BE0-C84D-BCB5-401C513951FB}" type="datetimeFigureOut">
              <a:rPr lang="en-US" smtClean="0"/>
              <a:t>11/26/20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C74965-8F49-E241-AB39-5C96234F8ED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A9C372-1BE0-C84D-BCB5-401C513951FB}" type="datetimeFigureOut">
              <a:rPr lang="en-US" smtClean="0"/>
              <a:t>11/26/20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C74965-8F49-E241-AB39-5C96234F8ED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8"/>
          <p:cNvSpPr>
            <a:spLocks noGrp="1"/>
          </p:cNvSpPr>
          <p:nvPr>
            <p:ph type="dt" sz="half" idx="10"/>
          </p:nvPr>
        </p:nvSpPr>
        <p:spPr/>
        <p:txBody>
          <a:bodyPr/>
          <a:lstStyle/>
          <a:p>
            <a:fld id="{49A9C372-1BE0-C84D-BCB5-401C513951FB}" type="datetimeFigureOut">
              <a:rPr lang="en-US" smtClean="0"/>
              <a:t>11/26/20</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FCC74965-8F49-E241-AB39-5C96234F8ED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49A9C372-1BE0-C84D-BCB5-401C513951FB}" type="datetimeFigureOut">
              <a:rPr lang="en-US" smtClean="0"/>
              <a:t>11/26/20</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FCC74965-8F49-E241-AB39-5C96234F8ED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49A9C372-1BE0-C84D-BCB5-401C513951FB}" type="datetimeFigureOut">
              <a:rPr lang="en-US" smtClean="0"/>
              <a:t>11/26/20</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FCC74965-8F49-E241-AB39-5C96234F8ED9}" type="slidenum">
              <a:rPr lang="en-US" smtClean="0"/>
              <a:t>‹#›</a:t>
            </a:fld>
            <a:endParaRPr lang="en-US"/>
          </a:p>
        </p:txBody>
      </p:sp>
    </p:spTree>
    <p:extLst>
      <p:ext uri="{BB962C8B-B14F-4D97-AF65-F5344CB8AC3E}">
        <p14:creationId xmlns:p14="http://schemas.microsoft.com/office/powerpoint/2010/main" val="1733671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Bethanygarner_@hotmail.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nhs.uk/conditions/suicide/" TargetMode="External"/><Relationship Id="rId4" Type="http://schemas.openxmlformats.org/officeDocument/2006/relationships/hyperlink" Target="https://www.nhs.uk/conditions/self-harm/" TargetMode="External"/><Relationship Id="rId1" Type="http://schemas.openxmlformats.org/officeDocument/2006/relationships/slideLayout" Target="../slideLayouts/slideLayout2.xml"/><Relationship Id="rId2" Type="http://schemas.openxmlformats.org/officeDocument/2006/relationships/hyperlink" Target="https://www.nhs.uk/conditions/stress-anxiety-depression/understanding-panic/"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nhs.uk/conditions/loss-of-libido/" TargetMode="External"/><Relationship Id="rId4" Type="http://schemas.openxmlformats.org/officeDocument/2006/relationships/hyperlink" Target="https://www.nhs.uk/conditions/periods/" TargetMode="External"/><Relationship Id="rId1" Type="http://schemas.openxmlformats.org/officeDocument/2006/relationships/slideLayout" Target="../slideLayouts/slideLayout2.xml"/><Relationship Id="rId2" Type="http://schemas.openxmlformats.org/officeDocument/2006/relationships/hyperlink" Target="https://www.nhs.uk/conditions/constipation/"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bethanygarner_@hotmail.com" TargetMode="External"/><Relationship Id="rId3" Type="http://schemas.openxmlformats.org/officeDocument/2006/relationships/image" Target="../media/image1.tiff"/></Relationships>
</file>

<file path=ppt/slides/_rels/slide26.xml.rels><?xml version="1.0" encoding="UTF-8" standalone="yes"?>
<Relationships xmlns="http://schemas.openxmlformats.org/package/2006/relationships"><Relationship Id="rId3" Type="http://schemas.openxmlformats.org/officeDocument/2006/relationships/hyperlink" Target="http://www.bipolaruk.org.uk/" TargetMode="External"/><Relationship Id="rId4" Type="http://schemas.openxmlformats.org/officeDocument/2006/relationships/hyperlink" Target="http://www.thecalmzone.net/" TargetMode="External"/><Relationship Id="rId5" Type="http://schemas.openxmlformats.org/officeDocument/2006/relationships/hyperlink" Target="https://www.menshealthforum.org.uk/beatstress.uk" TargetMode="External"/><Relationship Id="rId6" Type="http://schemas.openxmlformats.org/officeDocument/2006/relationships/hyperlink" Target="http://www.mentalhealth.org.uk/" TargetMode="External"/><Relationship Id="rId1" Type="http://schemas.openxmlformats.org/officeDocument/2006/relationships/slideLayout" Target="../slideLayouts/slideLayout2.xml"/><Relationship Id="rId2" Type="http://schemas.openxmlformats.org/officeDocument/2006/relationships/hyperlink" Target="http://www.anxietyuk.org.uk/"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nopanic.org.uk/" TargetMode="External"/><Relationship Id="rId4" Type="http://schemas.openxmlformats.org/officeDocument/2006/relationships/hyperlink" Target="http://www.ocdaction.org.uk/" TargetMode="External"/><Relationship Id="rId1" Type="http://schemas.openxmlformats.org/officeDocument/2006/relationships/slideLayout" Target="../slideLayouts/slideLayout2.xml"/><Relationship Id="rId2" Type="http://schemas.openxmlformats.org/officeDocument/2006/relationships/hyperlink" Target="http://www.mind.org.uk/"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samaritans.org/" TargetMode="External"/><Relationship Id="rId4" Type="http://schemas.openxmlformats.org/officeDocument/2006/relationships/hyperlink" Target="http://www.sane.org.uk/textcare" TargetMode="External"/><Relationship Id="rId5" Type="http://schemas.openxmlformats.org/officeDocument/2006/relationships/hyperlink" Target="http://www.sane.org.uk/supportforum" TargetMode="External"/><Relationship Id="rId6" Type="http://schemas.openxmlformats.org/officeDocument/2006/relationships/hyperlink" Target="http://www.sane.org.uk/support" TargetMode="External"/><Relationship Id="rId1" Type="http://schemas.openxmlformats.org/officeDocument/2006/relationships/slideLayout" Target="../slideLayouts/slideLayout2.xml"/><Relationship Id="rId2" Type="http://schemas.openxmlformats.org/officeDocument/2006/relationships/hyperlink" Target="http://www.rethink.or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ocduk.org/" TargetMode="External"/><Relationship Id="rId3" Type="http://schemas.openxmlformats.org/officeDocument/2006/relationships/hyperlink" Target="http://www.papyrus-uk.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presentation will begin shortly…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79025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Therapies that can help</a:t>
            </a:r>
            <a:endParaRPr lang="en-US" dirty="0"/>
          </a:p>
        </p:txBody>
      </p:sp>
      <p:sp>
        <p:nvSpPr>
          <p:cNvPr id="3" name="Content Placeholder 2"/>
          <p:cNvSpPr>
            <a:spLocks noGrp="1"/>
          </p:cNvSpPr>
          <p:nvPr>
            <p:ph idx="1"/>
          </p:nvPr>
        </p:nvSpPr>
        <p:spPr/>
        <p:txBody>
          <a:bodyPr/>
          <a:lstStyle/>
          <a:p>
            <a:r>
              <a:rPr lang="en-US" dirty="0" smtClean="0"/>
              <a:t>CBT (I would recommend private if it is affordable) </a:t>
            </a:r>
          </a:p>
          <a:p>
            <a:r>
              <a:rPr lang="en-US" dirty="0" smtClean="0"/>
              <a:t>DBT</a:t>
            </a:r>
          </a:p>
          <a:p>
            <a:r>
              <a:rPr lang="en-US" dirty="0" smtClean="0"/>
              <a:t>Rewind therapy or EMDR to eliminate very triggering scenarios.</a:t>
            </a:r>
          </a:p>
          <a:p>
            <a:r>
              <a:rPr lang="en-US" dirty="0" smtClean="0"/>
              <a:t>“Worst case” scenario scripts</a:t>
            </a:r>
          </a:p>
          <a:p>
            <a:r>
              <a:rPr lang="en-US" dirty="0" smtClean="0"/>
              <a:t>Counselling (very effective)</a:t>
            </a:r>
          </a:p>
          <a:p>
            <a:r>
              <a:rPr lang="en-US" dirty="0" smtClean="0"/>
              <a:t>PCT (person centered therapy)</a:t>
            </a:r>
          </a:p>
          <a:p>
            <a:r>
              <a:rPr lang="en-US" dirty="0" smtClean="0"/>
              <a:t>MBCT (Mindfulness based cognitive therapy)</a:t>
            </a:r>
            <a:endParaRPr lang="en-US" dirty="0"/>
          </a:p>
        </p:txBody>
      </p:sp>
    </p:spTree>
    <p:extLst>
      <p:ext uri="{BB962C8B-B14F-4D97-AF65-F5344CB8AC3E}">
        <p14:creationId xmlns:p14="http://schemas.microsoft.com/office/powerpoint/2010/main" val="142413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 can offer:</a:t>
            </a:r>
            <a:endParaRPr lang="en-US" dirty="0"/>
          </a:p>
        </p:txBody>
      </p:sp>
      <p:sp>
        <p:nvSpPr>
          <p:cNvPr id="3" name="Content Placeholder 2"/>
          <p:cNvSpPr>
            <a:spLocks noGrp="1"/>
          </p:cNvSpPr>
          <p:nvPr>
            <p:ph idx="1"/>
          </p:nvPr>
        </p:nvSpPr>
        <p:spPr/>
        <p:txBody>
          <a:bodyPr/>
          <a:lstStyle/>
          <a:p>
            <a:r>
              <a:rPr lang="en-US" dirty="0" smtClean="0"/>
              <a:t>For anyone who is interested, I will be able to provide some low intensity anxiety help for free – in the form of relaxation.</a:t>
            </a:r>
          </a:p>
          <a:p>
            <a:r>
              <a:rPr lang="en-US" dirty="0" smtClean="0"/>
              <a:t>I can offer some relaxation in the form of both CBT and hypnosis – which I can perform over the phone.</a:t>
            </a:r>
          </a:p>
          <a:p>
            <a:r>
              <a:rPr lang="en-US" dirty="0" smtClean="0"/>
              <a:t>If anyone is interested, please contact me after the session:</a:t>
            </a:r>
          </a:p>
          <a:p>
            <a:r>
              <a:rPr lang="en-US" dirty="0" smtClean="0"/>
              <a:t>07415382167. </a:t>
            </a:r>
            <a:r>
              <a:rPr lang="en-US" dirty="0" smtClean="0">
                <a:hlinkClick r:id="rId2"/>
              </a:rPr>
              <a:t>Bethanygarner_@hotmail.com</a:t>
            </a:r>
            <a:endParaRPr lang="en-US" dirty="0" smtClean="0"/>
          </a:p>
          <a:p>
            <a:endParaRPr lang="en-US" dirty="0"/>
          </a:p>
          <a:p>
            <a:r>
              <a:rPr lang="en-US" dirty="0" smtClean="0"/>
              <a:t>Everything will be confidential!</a:t>
            </a:r>
            <a:endParaRPr lang="en-US" dirty="0"/>
          </a:p>
        </p:txBody>
      </p:sp>
    </p:spTree>
    <p:extLst>
      <p:ext uri="{BB962C8B-B14F-4D97-AF65-F5344CB8AC3E}">
        <p14:creationId xmlns:p14="http://schemas.microsoft.com/office/powerpoint/2010/main" val="1182213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6672" y="212524"/>
            <a:ext cx="7729728" cy="1188720"/>
          </a:xfrm>
        </p:spPr>
        <p:txBody>
          <a:bodyPr/>
          <a:lstStyle/>
          <a:p>
            <a:r>
              <a:rPr lang="en-US" dirty="0" smtClean="0"/>
              <a:t>What is depression?</a:t>
            </a:r>
            <a:endParaRPr lang="en-US" dirty="0"/>
          </a:p>
        </p:txBody>
      </p:sp>
      <p:sp>
        <p:nvSpPr>
          <p:cNvPr id="3" name="Content Placeholder 2"/>
          <p:cNvSpPr>
            <a:spLocks noGrp="1"/>
          </p:cNvSpPr>
          <p:nvPr>
            <p:ph idx="1"/>
          </p:nvPr>
        </p:nvSpPr>
        <p:spPr>
          <a:xfrm>
            <a:off x="811161" y="1401244"/>
            <a:ext cx="9149703" cy="5279775"/>
          </a:xfrm>
        </p:spPr>
        <p:txBody>
          <a:bodyPr>
            <a:normAutofit fontScale="92500" lnSpcReduction="20000"/>
          </a:bodyPr>
          <a:lstStyle/>
          <a:p>
            <a:r>
              <a:rPr lang="en-US" dirty="0" smtClean="0"/>
              <a:t>Depression is having low mood, or lacking enjoyment in things one would previously enjoy.</a:t>
            </a:r>
          </a:p>
          <a:p>
            <a:r>
              <a:rPr lang="en-US" dirty="0" smtClean="0"/>
              <a:t>Depression symptoms:</a:t>
            </a:r>
          </a:p>
          <a:p>
            <a:r>
              <a:rPr lang="en-US" dirty="0"/>
              <a:t>continuous low mood or sadness </a:t>
            </a:r>
          </a:p>
          <a:p>
            <a:r>
              <a:rPr lang="en-US" dirty="0"/>
              <a:t>feeling hopeless and helpless </a:t>
            </a:r>
          </a:p>
          <a:p>
            <a:r>
              <a:rPr lang="en-US" dirty="0"/>
              <a:t>having low self-esteem  </a:t>
            </a:r>
          </a:p>
          <a:p>
            <a:r>
              <a:rPr lang="en-US" dirty="0"/>
              <a:t>feeling tearful </a:t>
            </a:r>
          </a:p>
          <a:p>
            <a:r>
              <a:rPr lang="en-US" dirty="0"/>
              <a:t>feeling guilt-ridden </a:t>
            </a:r>
          </a:p>
          <a:p>
            <a:r>
              <a:rPr lang="en-US" dirty="0"/>
              <a:t>feeling irritable and intolerant of others  </a:t>
            </a:r>
          </a:p>
          <a:p>
            <a:r>
              <a:rPr lang="en-US" dirty="0"/>
              <a:t>having no motivation or interest in things </a:t>
            </a:r>
          </a:p>
          <a:p>
            <a:r>
              <a:rPr lang="en-US" dirty="0"/>
              <a:t>finding it difficult to make decisions </a:t>
            </a:r>
          </a:p>
          <a:p>
            <a:r>
              <a:rPr lang="en-US" dirty="0"/>
              <a:t>not getting any enjoyment out of life </a:t>
            </a:r>
          </a:p>
          <a:p>
            <a:r>
              <a:rPr lang="en-US" dirty="0"/>
              <a:t>feeling </a:t>
            </a:r>
            <a:r>
              <a:rPr lang="en-US" dirty="0">
                <a:hlinkClick r:id="rId2"/>
              </a:rPr>
              <a:t>anxious or worried</a:t>
            </a:r>
            <a:r>
              <a:rPr lang="en-US" dirty="0"/>
              <a:t>  </a:t>
            </a:r>
          </a:p>
          <a:p>
            <a:r>
              <a:rPr lang="en-US" dirty="0"/>
              <a:t>having </a:t>
            </a:r>
            <a:r>
              <a:rPr lang="en-US" dirty="0">
                <a:hlinkClick r:id="rId3"/>
              </a:rPr>
              <a:t>suicidal thoughts</a:t>
            </a:r>
            <a:r>
              <a:rPr lang="en-US" dirty="0"/>
              <a:t> or thoughts of </a:t>
            </a:r>
            <a:r>
              <a:rPr lang="en-US" dirty="0">
                <a:hlinkClick r:id="rId4"/>
              </a:rPr>
              <a:t>harming </a:t>
            </a:r>
            <a:r>
              <a:rPr lang="en-US" dirty="0" smtClean="0">
                <a:hlinkClick r:id="rId4"/>
              </a:rPr>
              <a:t>yourself</a:t>
            </a:r>
            <a:endParaRPr lang="en-US" dirty="0" smtClean="0"/>
          </a:p>
          <a:p>
            <a:r>
              <a:rPr lang="en-US" dirty="0" smtClean="0"/>
              <a:t>Avoiding social situations, becoming isolated and distant.</a:t>
            </a:r>
            <a:endParaRPr lang="en-US" dirty="0"/>
          </a:p>
          <a:p>
            <a:r>
              <a:rPr lang="en-US" dirty="0"/>
              <a:t/>
            </a:r>
            <a:br>
              <a:rPr lang="en-US" dirty="0"/>
            </a:br>
            <a:endParaRPr lang="en-US" dirty="0" smtClean="0"/>
          </a:p>
        </p:txBody>
      </p:sp>
    </p:spTree>
    <p:extLst>
      <p:ext uri="{BB962C8B-B14F-4D97-AF65-F5344CB8AC3E}">
        <p14:creationId xmlns:p14="http://schemas.microsoft.com/office/powerpoint/2010/main" val="1487645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0"/>
            <a:ext cx="7729728" cy="1188720"/>
          </a:xfrm>
        </p:spPr>
        <p:txBody>
          <a:bodyPr/>
          <a:lstStyle/>
          <a:p>
            <a:r>
              <a:rPr lang="en-US" dirty="0" smtClean="0"/>
              <a:t>What </a:t>
            </a:r>
            <a:r>
              <a:rPr lang="en-US" smtClean="0"/>
              <a:t>is depression?</a:t>
            </a:r>
            <a:endParaRPr lang="en-US"/>
          </a:p>
        </p:txBody>
      </p:sp>
      <p:sp>
        <p:nvSpPr>
          <p:cNvPr id="3" name="Content Placeholder 2"/>
          <p:cNvSpPr>
            <a:spLocks noGrp="1"/>
          </p:cNvSpPr>
          <p:nvPr>
            <p:ph idx="1"/>
          </p:nvPr>
        </p:nvSpPr>
        <p:spPr>
          <a:xfrm>
            <a:off x="1862426" y="1340186"/>
            <a:ext cx="8800658" cy="5016369"/>
          </a:xfrm>
        </p:spPr>
        <p:txBody>
          <a:bodyPr/>
          <a:lstStyle/>
          <a:p>
            <a:r>
              <a:rPr lang="en-US" dirty="0" smtClean="0"/>
              <a:t>Physical symptoms:</a:t>
            </a:r>
          </a:p>
          <a:p>
            <a:r>
              <a:rPr lang="en-US" dirty="0"/>
              <a:t>moving or speaking more slowly than usual  </a:t>
            </a:r>
          </a:p>
          <a:p>
            <a:r>
              <a:rPr lang="en-US" dirty="0"/>
              <a:t>changes in appetite or weight (usually decreased, but sometimes increased)  </a:t>
            </a:r>
          </a:p>
          <a:p>
            <a:r>
              <a:rPr lang="en-US" dirty="0">
                <a:hlinkClick r:id="rId2"/>
              </a:rPr>
              <a:t>constipation</a:t>
            </a:r>
            <a:r>
              <a:rPr lang="en-US" dirty="0"/>
              <a:t>  </a:t>
            </a:r>
          </a:p>
          <a:p>
            <a:r>
              <a:rPr lang="en-US" dirty="0"/>
              <a:t>unexplained aches and pains </a:t>
            </a:r>
          </a:p>
          <a:p>
            <a:r>
              <a:rPr lang="en-US" dirty="0"/>
              <a:t>lack of energy </a:t>
            </a:r>
          </a:p>
          <a:p>
            <a:r>
              <a:rPr lang="en-US" dirty="0"/>
              <a:t>low sex drive (</a:t>
            </a:r>
            <a:r>
              <a:rPr lang="en-US" dirty="0">
                <a:hlinkClick r:id="rId3"/>
              </a:rPr>
              <a:t>loss of libido</a:t>
            </a:r>
            <a:r>
              <a:rPr lang="en-US" dirty="0"/>
              <a:t>) </a:t>
            </a:r>
          </a:p>
          <a:p>
            <a:r>
              <a:rPr lang="en-US" dirty="0"/>
              <a:t>changes to your </a:t>
            </a:r>
            <a:r>
              <a:rPr lang="en-US" dirty="0">
                <a:hlinkClick r:id="rId4"/>
              </a:rPr>
              <a:t>menstrual cycle</a:t>
            </a:r>
            <a:endParaRPr lang="en-US" dirty="0"/>
          </a:p>
          <a:p>
            <a:r>
              <a:rPr lang="en-US" dirty="0"/>
              <a:t>disturbed sleep – for example, finding it difficult to fall asleep at night or waking up very early in the morning</a:t>
            </a:r>
          </a:p>
          <a:p>
            <a:r>
              <a:rPr lang="en-US" dirty="0"/>
              <a:t/>
            </a:r>
            <a:br>
              <a:rPr lang="en-US" dirty="0"/>
            </a:br>
            <a:endParaRPr lang="en-US" dirty="0"/>
          </a:p>
        </p:txBody>
      </p:sp>
    </p:spTree>
    <p:extLst>
      <p:ext uri="{BB962C8B-B14F-4D97-AF65-F5344CB8AC3E}">
        <p14:creationId xmlns:p14="http://schemas.microsoft.com/office/powerpoint/2010/main" val="1110783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depression</a:t>
            </a:r>
            <a:endParaRPr lang="en-US" dirty="0"/>
          </a:p>
        </p:txBody>
      </p:sp>
      <p:sp>
        <p:nvSpPr>
          <p:cNvPr id="3" name="Content Placeholder 2"/>
          <p:cNvSpPr>
            <a:spLocks noGrp="1"/>
          </p:cNvSpPr>
          <p:nvPr>
            <p:ph idx="1"/>
          </p:nvPr>
        </p:nvSpPr>
        <p:spPr/>
        <p:txBody>
          <a:bodyPr/>
          <a:lstStyle/>
          <a:p>
            <a:r>
              <a:rPr lang="en-US" dirty="0" smtClean="0"/>
              <a:t>Depression can be caused by a multitude of factors,</a:t>
            </a:r>
          </a:p>
          <a:p>
            <a:r>
              <a:rPr lang="en-US" dirty="0" smtClean="0"/>
              <a:t>Environmental factors – things that may happen to an individual in their life that affect their mood/perception of themselves</a:t>
            </a:r>
          </a:p>
          <a:p>
            <a:r>
              <a:rPr lang="en-US" dirty="0" smtClean="0"/>
              <a:t>Genetic factors – predispositions, imbalances, changing hormones, increase or decrease of certain hormones</a:t>
            </a:r>
          </a:p>
          <a:p>
            <a:r>
              <a:rPr lang="en-US" dirty="0" smtClean="0"/>
              <a:t>OR both!</a:t>
            </a:r>
            <a:endParaRPr lang="en-US" dirty="0"/>
          </a:p>
        </p:txBody>
      </p:sp>
      <p:pic>
        <p:nvPicPr>
          <p:cNvPr id="4" name="Picture 3"/>
          <p:cNvPicPr>
            <a:picLocks noChangeAspect="1"/>
          </p:cNvPicPr>
          <p:nvPr/>
        </p:nvPicPr>
        <p:blipFill>
          <a:blip r:embed="rId2"/>
          <a:stretch>
            <a:fillRect/>
          </a:stretch>
        </p:blipFill>
        <p:spPr>
          <a:xfrm>
            <a:off x="0" y="5304083"/>
            <a:ext cx="3280492" cy="1553917"/>
          </a:xfrm>
          <a:prstGeom prst="rect">
            <a:avLst/>
          </a:prstGeom>
        </p:spPr>
      </p:pic>
    </p:spTree>
    <p:extLst>
      <p:ext uri="{BB962C8B-B14F-4D97-AF65-F5344CB8AC3E}">
        <p14:creationId xmlns:p14="http://schemas.microsoft.com/office/powerpoint/2010/main" val="2124547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treat depression from a biomedical perspective </a:t>
            </a:r>
            <a:endParaRPr lang="en-US" dirty="0"/>
          </a:p>
        </p:txBody>
      </p:sp>
      <p:sp>
        <p:nvSpPr>
          <p:cNvPr id="3" name="Content Placeholder 2"/>
          <p:cNvSpPr>
            <a:spLocks noGrp="1"/>
          </p:cNvSpPr>
          <p:nvPr>
            <p:ph idx="1"/>
          </p:nvPr>
        </p:nvSpPr>
        <p:spPr/>
        <p:txBody>
          <a:bodyPr/>
          <a:lstStyle/>
          <a:p>
            <a:r>
              <a:rPr lang="en-US" dirty="0" smtClean="0"/>
              <a:t>Severe depression may need medication – such as how severe anxiety may also benefit from some medications (but not always!)</a:t>
            </a:r>
          </a:p>
          <a:p>
            <a:r>
              <a:rPr lang="en-US" dirty="0" smtClean="0"/>
              <a:t>Medication that may help depression: sertraline, fluoxetine, </a:t>
            </a:r>
            <a:r>
              <a:rPr lang="en-US" dirty="0" err="1" smtClean="0"/>
              <a:t>vortioxetine</a:t>
            </a:r>
            <a:r>
              <a:rPr lang="en-US" dirty="0" smtClean="0"/>
              <a:t>, escitalopram and citalopram.</a:t>
            </a:r>
          </a:p>
          <a:p>
            <a:r>
              <a:rPr lang="en-US" dirty="0"/>
              <a:t>Tricyclic antidepressants (TCAs</a:t>
            </a:r>
            <a:r>
              <a:rPr lang="en-US" dirty="0" smtClean="0"/>
              <a:t>) – for moderate to severe. Sometimes Lithium.</a:t>
            </a:r>
            <a:endParaRPr lang="en-US" dirty="0"/>
          </a:p>
          <a:p>
            <a:endParaRPr lang="en-US" dirty="0" smtClean="0"/>
          </a:p>
          <a:p>
            <a:r>
              <a:rPr lang="en-US" dirty="0" smtClean="0"/>
              <a:t>HERBAL medication: St Johns Wort, 5HTP, Melatonin. Vitamin D, Fish oil.</a:t>
            </a:r>
          </a:p>
          <a:p>
            <a:endParaRPr lang="en-US" dirty="0"/>
          </a:p>
        </p:txBody>
      </p:sp>
    </p:spTree>
    <p:extLst>
      <p:ext uri="{BB962C8B-B14F-4D97-AF65-F5344CB8AC3E}">
        <p14:creationId xmlns:p14="http://schemas.microsoft.com/office/powerpoint/2010/main" val="112190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treat depression from a psychological perspective:</a:t>
            </a:r>
            <a:endParaRPr lang="en-US" dirty="0"/>
          </a:p>
        </p:txBody>
      </p:sp>
      <p:sp>
        <p:nvSpPr>
          <p:cNvPr id="3" name="Content Placeholder 2"/>
          <p:cNvSpPr>
            <a:spLocks noGrp="1"/>
          </p:cNvSpPr>
          <p:nvPr>
            <p:ph idx="1"/>
          </p:nvPr>
        </p:nvSpPr>
        <p:spPr/>
        <p:txBody>
          <a:bodyPr/>
          <a:lstStyle/>
          <a:p>
            <a:r>
              <a:rPr lang="en-US" dirty="0" smtClean="0"/>
              <a:t>CBT</a:t>
            </a:r>
          </a:p>
          <a:p>
            <a:r>
              <a:rPr lang="en-US" dirty="0" smtClean="0"/>
              <a:t>Compassion Focused Therapy</a:t>
            </a:r>
          </a:p>
          <a:p>
            <a:r>
              <a:rPr lang="en-US" dirty="0" smtClean="0"/>
              <a:t>Integrative psychotherapy</a:t>
            </a:r>
          </a:p>
          <a:p>
            <a:r>
              <a:rPr lang="en-US" dirty="0" smtClean="0"/>
              <a:t>Person Centered Therapy</a:t>
            </a:r>
          </a:p>
          <a:p>
            <a:r>
              <a:rPr lang="en-US" dirty="0" smtClean="0"/>
              <a:t>Using your “protecting factors” – </a:t>
            </a:r>
            <a:r>
              <a:rPr lang="en-US" dirty="0" err="1" smtClean="0"/>
              <a:t>i.e</a:t>
            </a:r>
            <a:r>
              <a:rPr lang="en-US" dirty="0" smtClean="0"/>
              <a:t>, what makes you feel safe/good?</a:t>
            </a:r>
          </a:p>
          <a:p>
            <a:r>
              <a:rPr lang="en-US" dirty="0" smtClean="0"/>
              <a:t>Intrapersonal therapy</a:t>
            </a:r>
          </a:p>
          <a:p>
            <a:r>
              <a:rPr lang="en-US" dirty="0" smtClean="0"/>
              <a:t>Systemic family therapy</a:t>
            </a:r>
          </a:p>
          <a:p>
            <a:endParaRPr lang="en-US" dirty="0"/>
          </a:p>
        </p:txBody>
      </p:sp>
    </p:spTree>
    <p:extLst>
      <p:ext uri="{BB962C8B-B14F-4D97-AF65-F5344CB8AC3E}">
        <p14:creationId xmlns:p14="http://schemas.microsoft.com/office/powerpoint/2010/main" val="1940483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Complimentary factors for helping with depression</a:t>
            </a:r>
            <a:endParaRPr lang="en-US" dirty="0"/>
          </a:p>
        </p:txBody>
      </p:sp>
      <p:sp>
        <p:nvSpPr>
          <p:cNvPr id="3" name="Content Placeholder 2"/>
          <p:cNvSpPr>
            <a:spLocks noGrp="1"/>
          </p:cNvSpPr>
          <p:nvPr>
            <p:ph idx="1"/>
          </p:nvPr>
        </p:nvSpPr>
        <p:spPr/>
        <p:txBody>
          <a:bodyPr/>
          <a:lstStyle/>
          <a:p>
            <a:r>
              <a:rPr lang="en-US" dirty="0" smtClean="0"/>
              <a:t>Communication!</a:t>
            </a:r>
          </a:p>
          <a:p>
            <a:r>
              <a:rPr lang="en-US" dirty="0" smtClean="0"/>
              <a:t>Exercise (increases endorphins )</a:t>
            </a:r>
          </a:p>
          <a:p>
            <a:r>
              <a:rPr lang="en-US" dirty="0" smtClean="0"/>
              <a:t>Stress releases (relaxation, meditation)</a:t>
            </a:r>
          </a:p>
          <a:p>
            <a:r>
              <a:rPr lang="en-US" dirty="0" smtClean="0"/>
              <a:t>Spending time with loved ones.</a:t>
            </a:r>
          </a:p>
          <a:p>
            <a:r>
              <a:rPr lang="en-US" dirty="0" smtClean="0"/>
              <a:t>Working on self compassion and the self image.</a:t>
            </a:r>
            <a:endParaRPr lang="en-US" dirty="0"/>
          </a:p>
        </p:txBody>
      </p:sp>
      <p:pic>
        <p:nvPicPr>
          <p:cNvPr id="4" name="Picture 3"/>
          <p:cNvPicPr>
            <a:picLocks noChangeAspect="1"/>
          </p:cNvPicPr>
          <p:nvPr/>
        </p:nvPicPr>
        <p:blipFill>
          <a:blip r:embed="rId2"/>
          <a:stretch>
            <a:fillRect/>
          </a:stretch>
        </p:blipFill>
        <p:spPr>
          <a:xfrm>
            <a:off x="0" y="5304083"/>
            <a:ext cx="3280492" cy="1553917"/>
          </a:xfrm>
          <a:prstGeom prst="rect">
            <a:avLst/>
          </a:prstGeom>
        </p:spPr>
      </p:pic>
    </p:spTree>
    <p:extLst>
      <p:ext uri="{BB962C8B-B14F-4D97-AF65-F5344CB8AC3E}">
        <p14:creationId xmlns:p14="http://schemas.microsoft.com/office/powerpoint/2010/main" val="1632594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 can offer:</a:t>
            </a:r>
            <a:endParaRPr lang="en-US" dirty="0"/>
          </a:p>
        </p:txBody>
      </p:sp>
      <p:sp>
        <p:nvSpPr>
          <p:cNvPr id="3" name="Content Placeholder 2"/>
          <p:cNvSpPr>
            <a:spLocks noGrp="1"/>
          </p:cNvSpPr>
          <p:nvPr>
            <p:ph idx="1"/>
          </p:nvPr>
        </p:nvSpPr>
        <p:spPr/>
        <p:txBody>
          <a:bodyPr/>
          <a:lstStyle/>
          <a:p>
            <a:r>
              <a:rPr lang="en-US" dirty="0" smtClean="0"/>
              <a:t>I can offer some help with formulating what the best route of treatment might be for you. Along with finding your protecting factors and perpetuating thought cycles.</a:t>
            </a:r>
          </a:p>
          <a:p>
            <a:r>
              <a:rPr lang="en-US" dirty="0" smtClean="0"/>
              <a:t>I can offer some CBT.</a:t>
            </a:r>
          </a:p>
          <a:p>
            <a:r>
              <a:rPr lang="en-US" dirty="0" smtClean="0"/>
              <a:t>My mobile: 07415382167</a:t>
            </a:r>
          </a:p>
          <a:p>
            <a:endParaRPr lang="en-US" dirty="0"/>
          </a:p>
          <a:p>
            <a:r>
              <a:rPr lang="en-US" dirty="0" smtClean="0"/>
              <a:t>Again, everything is confidential!</a:t>
            </a:r>
            <a:endParaRPr lang="en-US" dirty="0"/>
          </a:p>
        </p:txBody>
      </p:sp>
    </p:spTree>
    <p:extLst>
      <p:ext uri="{BB962C8B-B14F-4D97-AF65-F5344CB8AC3E}">
        <p14:creationId xmlns:p14="http://schemas.microsoft.com/office/powerpoint/2010/main" val="128809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 of a formulation</a:t>
            </a:r>
            <a:endParaRPr lang="en-US" dirty="0"/>
          </a:p>
        </p:txBody>
      </p:sp>
    </p:spTree>
    <p:extLst>
      <p:ext uri="{BB962C8B-B14F-4D97-AF65-F5344CB8AC3E}">
        <p14:creationId xmlns:p14="http://schemas.microsoft.com/office/powerpoint/2010/main" val="341948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Information on anxiety and depression</a:t>
            </a:r>
            <a:endParaRPr lang="en-US" dirty="0"/>
          </a:p>
        </p:txBody>
      </p:sp>
      <p:sp>
        <p:nvSpPr>
          <p:cNvPr id="3" name="Subtitle 2"/>
          <p:cNvSpPr>
            <a:spLocks noGrp="1"/>
          </p:cNvSpPr>
          <p:nvPr>
            <p:ph type="subTitle" idx="1"/>
          </p:nvPr>
        </p:nvSpPr>
        <p:spPr/>
        <p:txBody>
          <a:bodyPr/>
          <a:lstStyle/>
          <a:p>
            <a:r>
              <a:rPr lang="en-US" dirty="0" smtClean="0"/>
              <a:t>Bethany Garner, BSc, </a:t>
            </a:r>
            <a:r>
              <a:rPr lang="en-US" dirty="0" err="1" smtClean="0"/>
              <a:t>Mpsycholsci</a:t>
            </a:r>
            <a:r>
              <a:rPr lang="en-US" dirty="0" smtClean="0"/>
              <a:t>, </a:t>
            </a:r>
            <a:r>
              <a:rPr lang="en-US" dirty="0" err="1" smtClean="0"/>
              <a:t>MBPsS</a:t>
            </a:r>
            <a:endParaRPr lang="en-US" dirty="0"/>
          </a:p>
        </p:txBody>
      </p:sp>
    </p:spTree>
    <p:extLst>
      <p:ext uri="{BB962C8B-B14F-4D97-AF65-F5344CB8AC3E}">
        <p14:creationId xmlns:p14="http://schemas.microsoft.com/office/powerpoint/2010/main" val="348801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formulation?</a:t>
            </a:r>
            <a:endParaRPr lang="en-US" dirty="0"/>
          </a:p>
        </p:txBody>
      </p:sp>
      <p:sp>
        <p:nvSpPr>
          <p:cNvPr id="3" name="Content Placeholder 2"/>
          <p:cNvSpPr>
            <a:spLocks noGrp="1"/>
          </p:cNvSpPr>
          <p:nvPr>
            <p:ph idx="1"/>
          </p:nvPr>
        </p:nvSpPr>
        <p:spPr/>
        <p:txBody>
          <a:bodyPr/>
          <a:lstStyle/>
          <a:p>
            <a:r>
              <a:rPr lang="en-US" dirty="0" smtClean="0"/>
              <a:t>Usually done by a psychologist to determine what someone is experiencing (may be anxiety or depression), and how to help them by determining what treatments </a:t>
            </a:r>
            <a:r>
              <a:rPr lang="en-US" smtClean="0"/>
              <a:t>are available.</a:t>
            </a:r>
            <a:endParaRPr lang="en-US" dirty="0"/>
          </a:p>
        </p:txBody>
      </p:sp>
    </p:spTree>
    <p:extLst>
      <p:ext uri="{BB962C8B-B14F-4D97-AF65-F5344CB8AC3E}">
        <p14:creationId xmlns:p14="http://schemas.microsoft.com/office/powerpoint/2010/main" val="773971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Presenting issues</a:t>
            </a:r>
          </a:p>
        </p:txBody>
      </p:sp>
      <p:sp>
        <p:nvSpPr>
          <p:cNvPr id="3" name="Content Placeholder 2"/>
          <p:cNvSpPr>
            <a:spLocks noGrp="1"/>
          </p:cNvSpPr>
          <p:nvPr>
            <p:ph idx="1"/>
          </p:nvPr>
        </p:nvSpPr>
        <p:spPr>
          <a:xfrm>
            <a:off x="2231136" y="2638044"/>
            <a:ext cx="7729728" cy="3691319"/>
          </a:xfrm>
        </p:spPr>
        <p:txBody>
          <a:bodyPr>
            <a:normAutofit fontScale="85000" lnSpcReduction="10000"/>
          </a:bodyPr>
          <a:lstStyle/>
          <a:p>
            <a:pPr marL="0" indent="0" algn="ctr">
              <a:buNone/>
            </a:pPr>
            <a:r>
              <a:rPr lang="en-US" b="1" u="sng" dirty="0"/>
              <a:t>Current Presentation</a:t>
            </a:r>
          </a:p>
          <a:p>
            <a:r>
              <a:rPr lang="en-US" dirty="0"/>
              <a:t>Mr. Johnson is experiencing clear signs of clinical depression, with low mood, feelings of worthlessness and guilt, and very critical self-referent thinking. More recently, Mr. Johnson experienced suicidal ideation.  In addition, he experienced biological features of depression, such as losing weight, less pleasure in everyday activities (anhedonia) and disturbed sleep. He is constantly tired and lacking in energy. </a:t>
            </a:r>
          </a:p>
          <a:p>
            <a:r>
              <a:rPr lang="en-US" dirty="0"/>
              <a:t>Acute onset (over the past three days) of low mood and recurrent thoughts of death and during the past month has become increasingly distressed.</a:t>
            </a:r>
          </a:p>
          <a:p>
            <a:pPr marL="0" indent="0" algn="ctr">
              <a:buNone/>
            </a:pPr>
            <a:r>
              <a:rPr lang="en-US" b="1" u="sng" dirty="0"/>
              <a:t>Immediate Trigger</a:t>
            </a:r>
          </a:p>
          <a:p>
            <a:r>
              <a:rPr lang="en-US" dirty="0"/>
              <a:t>Mr. Johnson has recently been made at risk of redundancy.  This has likely increased his vulnerability to low mood, with negative thoughts around failure to provide for his family, thus increasing feelings of worthlessness. This may have triggered the acute onset of depressive symptoms. Middle aged men in uncertain socio-economic positions are also at high risk of suicide and depression. (Kennedy &amp; Connolly,  2012)</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418320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6336" y="101092"/>
            <a:ext cx="7729728" cy="1188720"/>
          </a:xfrm>
        </p:spPr>
        <p:txBody>
          <a:bodyPr/>
          <a:lstStyle/>
          <a:p>
            <a:r>
              <a:rPr lang="en-US" dirty="0"/>
              <a:t>Predisposing factors</a:t>
            </a:r>
          </a:p>
        </p:txBody>
      </p:sp>
      <p:sp>
        <p:nvSpPr>
          <p:cNvPr id="3" name="Content Placeholder 2"/>
          <p:cNvSpPr>
            <a:spLocks noGrp="1"/>
          </p:cNvSpPr>
          <p:nvPr>
            <p:ph idx="1"/>
          </p:nvPr>
        </p:nvSpPr>
        <p:spPr>
          <a:xfrm>
            <a:off x="1602691" y="1445881"/>
            <a:ext cx="7729728" cy="4573919"/>
          </a:xfrm>
        </p:spPr>
        <p:txBody>
          <a:bodyPr>
            <a:normAutofit lnSpcReduction="10000"/>
          </a:bodyPr>
          <a:lstStyle/>
          <a:p>
            <a:pPr marL="0" indent="0" algn="ctr">
              <a:buNone/>
            </a:pPr>
            <a:r>
              <a:rPr lang="en-US" b="1" u="sng" dirty="0"/>
              <a:t>Early Life:</a:t>
            </a:r>
          </a:p>
          <a:p>
            <a:r>
              <a:rPr lang="en-US" dirty="0"/>
              <a:t>Late entry to school.  We would benefit from further information regarding his behaviour at this specific time.</a:t>
            </a:r>
          </a:p>
          <a:p>
            <a:r>
              <a:rPr lang="en-US" dirty="0"/>
              <a:t>Hypothesized unresolved grief (Raphael &amp; </a:t>
            </a:r>
            <a:r>
              <a:rPr lang="en-US" dirty="0" err="1"/>
              <a:t>Minkov</a:t>
            </a:r>
            <a:r>
              <a:rPr lang="en-US" dirty="0"/>
              <a:t>, 1999) may play a part in his current presentation. </a:t>
            </a:r>
          </a:p>
          <a:p>
            <a:r>
              <a:rPr lang="en-US" dirty="0"/>
              <a:t>Starting school late may have negatively affected his socialization (Flanagan, 1999).</a:t>
            </a:r>
          </a:p>
          <a:p>
            <a:r>
              <a:rPr lang="en-US" dirty="0"/>
              <a:t>Social Communication difficulties may be present, which are undiagnosed (delayed language, a tendency to prefer one’s own company). </a:t>
            </a:r>
          </a:p>
          <a:p>
            <a:pPr marL="0" indent="0" algn="ctr">
              <a:buNone/>
            </a:pPr>
            <a:r>
              <a:rPr lang="en-US" b="1" u="sng" dirty="0"/>
              <a:t>Family History:</a:t>
            </a:r>
          </a:p>
          <a:p>
            <a:r>
              <a:rPr lang="en-US" dirty="0"/>
              <a:t>Familial psychiatric/psychological factors – Mr. Johnson’s grandmother had some psychiatric issues (which are unknown).</a:t>
            </a:r>
          </a:p>
          <a:p>
            <a:r>
              <a:rPr lang="en-US" dirty="0"/>
              <a:t>More details about Mr. Johnson’s immediate family history would be beneficial and some idea of their functioning.</a:t>
            </a:r>
          </a:p>
          <a:p>
            <a:endParaRPr lang="en-US" dirty="0"/>
          </a:p>
          <a:p>
            <a:endParaRPr lang="en-US" dirty="0"/>
          </a:p>
          <a:p>
            <a:endParaRPr lang="en-US" dirty="0"/>
          </a:p>
        </p:txBody>
      </p:sp>
    </p:spTree>
    <p:extLst>
      <p:ext uri="{BB962C8B-B14F-4D97-AF65-F5344CB8AC3E}">
        <p14:creationId xmlns:p14="http://schemas.microsoft.com/office/powerpoint/2010/main" val="1291835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8697" y="112087"/>
            <a:ext cx="8830154" cy="6745913"/>
          </a:xfrm>
        </p:spPr>
        <p:txBody>
          <a:bodyPr>
            <a:normAutofit fontScale="77500" lnSpcReduction="20000"/>
          </a:bodyPr>
          <a:lstStyle/>
          <a:p>
            <a:pPr marL="0" indent="0" algn="ctr">
              <a:buNone/>
            </a:pPr>
            <a:r>
              <a:rPr lang="en-US" sz="3300" b="1" u="sng" dirty="0"/>
              <a:t>The Treatment Plan</a:t>
            </a:r>
          </a:p>
          <a:p>
            <a:r>
              <a:rPr lang="en-US" sz="2600" dirty="0"/>
              <a:t>Key advice for those facing redundancy is to remain positive and handle personal emotions, (such as anger, immobilization and despair), network as much as possible and consider new approaches - such as learning new skills to improve and change direction if necessary (Rogers, 2014) These are issues </a:t>
            </a:r>
            <a:r>
              <a:rPr lang="en-US" sz="2600" dirty="0" err="1"/>
              <a:t>Mr</a:t>
            </a:r>
            <a:r>
              <a:rPr lang="en-US" sz="2600" dirty="0"/>
              <a:t> Johnson is currently having trouble dealing with, especially finding the drive and confidence to continue.  A mentor or consultant within the field may offer some relief to </a:t>
            </a:r>
            <a:r>
              <a:rPr lang="en-US" sz="2600" dirty="0" err="1"/>
              <a:t>Mr</a:t>
            </a:r>
            <a:r>
              <a:rPr lang="en-US" sz="2600" dirty="0"/>
              <a:t> Johnson; alongside some </a:t>
            </a:r>
            <a:r>
              <a:rPr lang="en-US" sz="2600" dirty="0" smtClean="0"/>
              <a:t>Solution Focused Therapy </a:t>
            </a:r>
            <a:r>
              <a:rPr lang="en-US" sz="2600" dirty="0"/>
              <a:t>(an approach to psychotherapy based on personal goals and self-improvement).  It has been noted as a practical approach to problems, and individuals largely benefit from the change or drive of </a:t>
            </a:r>
            <a:r>
              <a:rPr lang="en-US" sz="2600" dirty="0" smtClean="0"/>
              <a:t>mindset (</a:t>
            </a:r>
            <a:r>
              <a:rPr lang="en-US" sz="2600" dirty="0"/>
              <a:t>O'Connell,  2012).</a:t>
            </a:r>
          </a:p>
          <a:p>
            <a:r>
              <a:rPr lang="en-US" sz="2600" dirty="0" smtClean="0"/>
              <a:t>Compassion </a:t>
            </a:r>
            <a:r>
              <a:rPr lang="en-US" sz="2600" dirty="0"/>
              <a:t>Focused Therapy – For those experiencing high levels of self criticism and shame, it helps to promote practice self care in a world which can seem overwhelming – this has shown to be </a:t>
            </a:r>
            <a:r>
              <a:rPr lang="en-US" sz="2600" dirty="0" smtClean="0"/>
              <a:t>affective in recent </a:t>
            </a:r>
            <a:r>
              <a:rPr lang="en-US" sz="2600" dirty="0"/>
              <a:t>systematic reviews (</a:t>
            </a:r>
            <a:r>
              <a:rPr lang="en-US" sz="2600" dirty="0" err="1"/>
              <a:t>Leaviss</a:t>
            </a:r>
            <a:r>
              <a:rPr lang="en-US" sz="2600" dirty="0"/>
              <a:t>, &amp; </a:t>
            </a:r>
            <a:r>
              <a:rPr lang="en-US" sz="2600" dirty="0" err="1"/>
              <a:t>Uttley</a:t>
            </a:r>
            <a:r>
              <a:rPr lang="en-US" sz="2600" dirty="0"/>
              <a:t>,  2015). </a:t>
            </a:r>
          </a:p>
          <a:p>
            <a:r>
              <a:rPr lang="en-US" sz="2600" dirty="0"/>
              <a:t>Integrative Psychotherapy </a:t>
            </a:r>
            <a:r>
              <a:rPr lang="en-US" sz="2600" dirty="0" smtClean="0"/>
              <a:t>could </a:t>
            </a:r>
            <a:r>
              <a:rPr lang="en-US" sz="2600" dirty="0"/>
              <a:t>be extremely useful a combined approach which brings together different elements of specific therapies and a focus on interpersonal reality (Newman, Castonguay,  </a:t>
            </a:r>
            <a:r>
              <a:rPr lang="en-US" sz="2600" dirty="0" err="1"/>
              <a:t>Borkovec</a:t>
            </a:r>
            <a:r>
              <a:rPr lang="en-US" sz="2600" dirty="0"/>
              <a:t>, &amp; Molnar,  2004). This is similar to Schema therapy, which may also be an option, schema therapy tends to work well for depression </a:t>
            </a:r>
            <a:r>
              <a:rPr lang="en-US" sz="2600" dirty="0" smtClean="0"/>
              <a:t>(</a:t>
            </a:r>
            <a:r>
              <a:rPr lang="en-US" sz="2600" dirty="0"/>
              <a:t>Young, Klosko &amp; Weishaar,  2006). It may be necessary for a home based treatment/crisis intervention team to be part of his treatment plan due to his high risk. This could happen alongside any therapeutic intervention.</a:t>
            </a:r>
          </a:p>
          <a:p>
            <a:endParaRPr lang="en-US" sz="3300" dirty="0"/>
          </a:p>
          <a:p>
            <a:endParaRPr lang="en-US" sz="3300" dirty="0"/>
          </a:p>
          <a:p>
            <a:endParaRPr lang="en-US" sz="3300" dirty="0"/>
          </a:p>
        </p:txBody>
      </p:sp>
    </p:spTree>
    <p:extLst>
      <p:ext uri="{BB962C8B-B14F-4D97-AF65-F5344CB8AC3E}">
        <p14:creationId xmlns:p14="http://schemas.microsoft.com/office/powerpoint/2010/main" val="242191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DISCUSSION</a:t>
            </a:r>
            <a:endParaRPr lang="en-US" dirty="0"/>
          </a:p>
        </p:txBody>
      </p:sp>
      <p:sp>
        <p:nvSpPr>
          <p:cNvPr id="4" name="TextBox 3"/>
          <p:cNvSpPr txBox="1"/>
          <p:nvPr/>
        </p:nvSpPr>
        <p:spPr>
          <a:xfrm>
            <a:off x="1799303" y="3347884"/>
            <a:ext cx="9188245" cy="1200329"/>
          </a:xfrm>
          <a:prstGeom prst="rect">
            <a:avLst/>
          </a:prstGeom>
          <a:noFill/>
        </p:spPr>
        <p:txBody>
          <a:bodyPr wrap="square" rtlCol="0">
            <a:spAutoFit/>
          </a:bodyPr>
          <a:lstStyle/>
          <a:p>
            <a:r>
              <a:rPr lang="en-US" dirty="0" smtClean="0"/>
              <a:t>Has anyone had any symptoms recently OR know someone who has symptoms? It is completely normal in the circumstances to have elevated levels of anxiety/low mood.</a:t>
            </a:r>
          </a:p>
          <a:p>
            <a:endParaRPr lang="en-US" dirty="0"/>
          </a:p>
          <a:p>
            <a:r>
              <a:rPr lang="en-US" dirty="0" smtClean="0"/>
              <a:t>Would you be comfortable sharing your experience?</a:t>
            </a:r>
            <a:endParaRPr lang="en-US" dirty="0"/>
          </a:p>
        </p:txBody>
      </p:sp>
    </p:spTree>
    <p:extLst>
      <p:ext uri="{BB962C8B-B14F-4D97-AF65-F5344CB8AC3E}">
        <p14:creationId xmlns:p14="http://schemas.microsoft.com/office/powerpoint/2010/main" val="1322955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questions?</a:t>
            </a:r>
            <a:endParaRPr lang="en-US" dirty="0"/>
          </a:p>
        </p:txBody>
      </p:sp>
      <p:sp>
        <p:nvSpPr>
          <p:cNvPr id="3" name="Content Placeholder 2"/>
          <p:cNvSpPr>
            <a:spLocks noGrp="1"/>
          </p:cNvSpPr>
          <p:nvPr>
            <p:ph idx="1"/>
          </p:nvPr>
        </p:nvSpPr>
        <p:spPr/>
        <p:txBody>
          <a:bodyPr/>
          <a:lstStyle/>
          <a:p>
            <a:r>
              <a:rPr lang="en-US" dirty="0" smtClean="0"/>
              <a:t>You can email me at:  </a:t>
            </a:r>
            <a:r>
              <a:rPr lang="en-US" dirty="0" smtClean="0">
                <a:hlinkClick r:id="rId2"/>
              </a:rPr>
              <a:t>bethanygarner_@hotmail.com</a:t>
            </a:r>
            <a:r>
              <a:rPr lang="en-US" dirty="0" smtClean="0"/>
              <a:t> </a:t>
            </a:r>
          </a:p>
          <a:p>
            <a:r>
              <a:rPr lang="en-US" dirty="0" smtClean="0"/>
              <a:t>You can also contact me via mobile: 07415382167</a:t>
            </a:r>
          </a:p>
        </p:txBody>
      </p:sp>
      <p:pic>
        <p:nvPicPr>
          <p:cNvPr id="4" name="Picture 3"/>
          <p:cNvPicPr>
            <a:picLocks noChangeAspect="1"/>
          </p:cNvPicPr>
          <p:nvPr/>
        </p:nvPicPr>
        <p:blipFill>
          <a:blip r:embed="rId3"/>
          <a:stretch>
            <a:fillRect/>
          </a:stretch>
        </p:blipFill>
        <p:spPr>
          <a:xfrm>
            <a:off x="0" y="5304083"/>
            <a:ext cx="3280492" cy="1553917"/>
          </a:xfrm>
          <a:prstGeom prst="rect">
            <a:avLst/>
          </a:prstGeom>
        </p:spPr>
      </p:pic>
    </p:spTree>
    <p:extLst>
      <p:ext uri="{BB962C8B-B14F-4D97-AF65-F5344CB8AC3E}">
        <p14:creationId xmlns:p14="http://schemas.microsoft.com/office/powerpoint/2010/main" val="17433738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942" y="374757"/>
            <a:ext cx="7729728" cy="1188720"/>
          </a:xfrm>
        </p:spPr>
        <p:txBody>
          <a:bodyPr/>
          <a:lstStyle/>
          <a:p>
            <a:r>
              <a:rPr lang="en-US" dirty="0" smtClean="0"/>
              <a:t>Some links for support:</a:t>
            </a:r>
            <a:endParaRPr lang="en-US" dirty="0"/>
          </a:p>
        </p:txBody>
      </p:sp>
      <p:sp>
        <p:nvSpPr>
          <p:cNvPr id="3" name="Content Placeholder 2"/>
          <p:cNvSpPr>
            <a:spLocks noGrp="1"/>
          </p:cNvSpPr>
          <p:nvPr>
            <p:ph idx="1"/>
          </p:nvPr>
        </p:nvSpPr>
        <p:spPr>
          <a:xfrm>
            <a:off x="1257742" y="1563477"/>
            <a:ext cx="7729728" cy="3101983"/>
          </a:xfrm>
        </p:spPr>
        <p:txBody>
          <a:bodyPr>
            <a:normAutofit fontScale="25000" lnSpcReduction="20000"/>
          </a:bodyPr>
          <a:lstStyle/>
          <a:p>
            <a:r>
              <a:rPr lang="en-US" sz="5600" b="1" dirty="0"/>
              <a:t>Anxiety UK</a:t>
            </a:r>
          </a:p>
          <a:p>
            <a:r>
              <a:rPr lang="en-US" sz="5600" dirty="0"/>
              <a:t>Charity providing support if you have been diagnosed with an anxiety condition.</a:t>
            </a:r>
          </a:p>
          <a:p>
            <a:r>
              <a:rPr lang="en-US" sz="5600" dirty="0"/>
              <a:t>Phone: 03444 775 774 (Monday to Friday, 9.30am to 5.30pm)</a:t>
            </a:r>
          </a:p>
          <a:p>
            <a:r>
              <a:rPr lang="en-US" sz="5600" dirty="0"/>
              <a:t>Website: </a:t>
            </a:r>
            <a:r>
              <a:rPr lang="en-US" sz="5600" dirty="0">
                <a:hlinkClick r:id="rId2"/>
              </a:rPr>
              <a:t>www.anxietyuk.org.uk</a:t>
            </a:r>
            <a:endParaRPr lang="en-US" sz="5600" dirty="0"/>
          </a:p>
          <a:p>
            <a:r>
              <a:rPr lang="en-US" sz="5600" b="1" dirty="0"/>
              <a:t>Bipolar UK</a:t>
            </a:r>
          </a:p>
          <a:p>
            <a:r>
              <a:rPr lang="en-US" sz="5600" dirty="0"/>
              <a:t>A charity helping people living with manic depression or bipolar disorder.</a:t>
            </a:r>
          </a:p>
          <a:p>
            <a:r>
              <a:rPr lang="en-US" sz="5600" dirty="0"/>
              <a:t>Website: </a:t>
            </a:r>
            <a:r>
              <a:rPr lang="en-US" sz="5600" dirty="0">
                <a:hlinkClick r:id="rId3"/>
              </a:rPr>
              <a:t>www.bipolaruk.org.uk</a:t>
            </a:r>
            <a:endParaRPr lang="en-US" sz="5600" dirty="0"/>
          </a:p>
          <a:p>
            <a:r>
              <a:rPr lang="en-US" sz="5600" b="1" dirty="0"/>
              <a:t>CALM</a:t>
            </a:r>
          </a:p>
          <a:p>
            <a:r>
              <a:rPr lang="en-US" sz="5600" dirty="0"/>
              <a:t>CALM is the Campaign Against Living Miserably, for men aged 15 to 35.</a:t>
            </a:r>
          </a:p>
          <a:p>
            <a:r>
              <a:rPr lang="en-US" sz="5600" dirty="0"/>
              <a:t>Phone: 0800 58 58 58 (daily, 5pm to midnight)</a:t>
            </a:r>
          </a:p>
          <a:p>
            <a:r>
              <a:rPr lang="en-US" sz="5600" dirty="0"/>
              <a:t>Website: </a:t>
            </a:r>
            <a:r>
              <a:rPr lang="en-US" sz="5600" dirty="0">
                <a:hlinkClick r:id="rId4"/>
              </a:rPr>
              <a:t>www.thecalmzone.net</a:t>
            </a:r>
            <a:endParaRPr lang="en-US" sz="5600" dirty="0"/>
          </a:p>
          <a:p>
            <a:r>
              <a:rPr lang="en-US" sz="5600" b="1" dirty="0"/>
              <a:t>Men's Health Forum</a:t>
            </a:r>
          </a:p>
          <a:p>
            <a:r>
              <a:rPr lang="en-US" sz="5600" dirty="0"/>
              <a:t>24/7 stress support for men by text, chat and email.</a:t>
            </a:r>
          </a:p>
          <a:p>
            <a:r>
              <a:rPr lang="en-US" sz="5600" dirty="0"/>
              <a:t>Website: </a:t>
            </a:r>
            <a:r>
              <a:rPr lang="en-US" sz="5600" dirty="0">
                <a:hlinkClick r:id="rId5"/>
              </a:rPr>
              <a:t>www.menshealthforum.org.uk</a:t>
            </a:r>
            <a:endParaRPr lang="en-US" sz="5600" dirty="0"/>
          </a:p>
          <a:p>
            <a:r>
              <a:rPr lang="en-US" sz="5600" b="1" dirty="0"/>
              <a:t>Mental Health Foundation</a:t>
            </a:r>
          </a:p>
          <a:p>
            <a:r>
              <a:rPr lang="en-US" sz="5600" dirty="0"/>
              <a:t>Provides information and support for anyone with mental health problems or learning disabilities.</a:t>
            </a:r>
          </a:p>
          <a:p>
            <a:r>
              <a:rPr lang="en-US" sz="5600" dirty="0"/>
              <a:t>Website: </a:t>
            </a:r>
            <a:r>
              <a:rPr lang="en-US" sz="5600" dirty="0">
                <a:hlinkClick r:id="rId6"/>
              </a:rPr>
              <a:t>www.mentalhealth.org.uk</a:t>
            </a:r>
            <a:endParaRPr lang="en-US" sz="5600" dirty="0"/>
          </a:p>
          <a:p>
            <a:r>
              <a:rPr lang="en-US" dirty="0"/>
              <a:t/>
            </a:r>
            <a:br>
              <a:rPr lang="en-US" dirty="0"/>
            </a:br>
            <a:endParaRPr lang="en-US" dirty="0"/>
          </a:p>
        </p:txBody>
      </p:sp>
    </p:spTree>
    <p:extLst>
      <p:ext uri="{BB962C8B-B14F-4D97-AF65-F5344CB8AC3E}">
        <p14:creationId xmlns:p14="http://schemas.microsoft.com/office/powerpoint/2010/main" val="6167450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2426" y="182880"/>
            <a:ext cx="7729728" cy="1188720"/>
          </a:xfrm>
        </p:spPr>
        <p:txBody>
          <a:bodyPr/>
          <a:lstStyle/>
          <a:p>
            <a:r>
              <a:rPr lang="en-US" dirty="0" smtClean="0"/>
              <a:t>Some links for support</a:t>
            </a:r>
            <a:endParaRPr lang="en-US" dirty="0"/>
          </a:p>
        </p:txBody>
      </p:sp>
      <p:sp>
        <p:nvSpPr>
          <p:cNvPr id="3" name="Content Placeholder 2"/>
          <p:cNvSpPr>
            <a:spLocks noGrp="1"/>
          </p:cNvSpPr>
          <p:nvPr>
            <p:ph idx="1"/>
          </p:nvPr>
        </p:nvSpPr>
        <p:spPr>
          <a:xfrm>
            <a:off x="929149" y="1371600"/>
            <a:ext cx="10766322" cy="4380271"/>
          </a:xfrm>
        </p:spPr>
        <p:txBody>
          <a:bodyPr>
            <a:normAutofit fontScale="25000" lnSpcReduction="20000"/>
          </a:bodyPr>
          <a:lstStyle/>
          <a:p>
            <a:r>
              <a:rPr lang="en-US" sz="5600" b="1" dirty="0"/>
              <a:t>Mind</a:t>
            </a:r>
          </a:p>
          <a:p>
            <a:r>
              <a:rPr lang="en-US" sz="5600" dirty="0"/>
              <a:t>Promotes the views and needs of people with mental health problems.</a:t>
            </a:r>
          </a:p>
          <a:p>
            <a:r>
              <a:rPr lang="en-US" sz="5600" dirty="0"/>
              <a:t>Phone: 0300 123 3393 (Monday to Friday, 9am to 6pm)</a:t>
            </a:r>
          </a:p>
          <a:p>
            <a:r>
              <a:rPr lang="en-US" sz="5600" dirty="0"/>
              <a:t>Website: </a:t>
            </a:r>
            <a:r>
              <a:rPr lang="en-US" sz="5600" dirty="0">
                <a:hlinkClick r:id="rId2"/>
              </a:rPr>
              <a:t>www.mind.org.uk</a:t>
            </a:r>
            <a:endParaRPr lang="en-US" sz="5600" dirty="0"/>
          </a:p>
          <a:p>
            <a:r>
              <a:rPr lang="en-US" sz="5600" b="1" dirty="0"/>
              <a:t>No Panic</a:t>
            </a:r>
          </a:p>
          <a:p>
            <a:r>
              <a:rPr lang="en-US" sz="5600" dirty="0"/>
              <a:t>Voluntary charity offering support for sufferers of panic attacks and obsessive compulsive disorder (OCD). Offers a course to help overcome your phobia or OCD.</a:t>
            </a:r>
          </a:p>
          <a:p>
            <a:r>
              <a:rPr lang="en-US" sz="5600" dirty="0"/>
              <a:t>Phone: 0844 967 4848 (daily, 10am to 10pm). Calls cost 5p per minute plus your phone provider's Access Charge</a:t>
            </a:r>
          </a:p>
          <a:p>
            <a:r>
              <a:rPr lang="en-US" sz="5600" dirty="0"/>
              <a:t>Website: </a:t>
            </a:r>
            <a:r>
              <a:rPr lang="en-US" sz="5600" dirty="0">
                <a:hlinkClick r:id="rId3"/>
              </a:rPr>
              <a:t>www.nopanic.org.uk</a:t>
            </a:r>
            <a:endParaRPr lang="en-US" sz="5600" dirty="0"/>
          </a:p>
          <a:p>
            <a:r>
              <a:rPr lang="en-US" sz="5600" b="1" dirty="0"/>
              <a:t>OCD Action</a:t>
            </a:r>
          </a:p>
          <a:p>
            <a:r>
              <a:rPr lang="en-US" sz="5600" dirty="0"/>
              <a:t>Support for people with OCD. Includes information on treatment and online resources.</a:t>
            </a:r>
          </a:p>
          <a:p>
            <a:r>
              <a:rPr lang="en-US" sz="5600" dirty="0"/>
              <a:t>Phone: 0845 390 6232 (Monday to Friday, 9.30am to 5pm). Calls cost 5p per minute plus your phone provider's Access Charge</a:t>
            </a:r>
          </a:p>
          <a:p>
            <a:r>
              <a:rPr lang="en-US" sz="5600" dirty="0"/>
              <a:t>Website: </a:t>
            </a:r>
            <a:r>
              <a:rPr lang="en-US" sz="5600" dirty="0">
                <a:hlinkClick r:id="rId4"/>
              </a:rPr>
              <a:t>www.ocdaction.org.uk</a:t>
            </a:r>
            <a:endParaRPr lang="en-US" sz="5600" dirty="0"/>
          </a:p>
          <a:p>
            <a:endParaRPr lang="en-US" dirty="0"/>
          </a:p>
        </p:txBody>
      </p:sp>
    </p:spTree>
    <p:extLst>
      <p:ext uri="{BB962C8B-B14F-4D97-AF65-F5344CB8AC3E}">
        <p14:creationId xmlns:p14="http://schemas.microsoft.com/office/powerpoint/2010/main" val="18771681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links for support</a:t>
            </a:r>
            <a:endParaRPr lang="en-US" dirty="0"/>
          </a:p>
        </p:txBody>
      </p:sp>
      <p:sp>
        <p:nvSpPr>
          <p:cNvPr id="3" name="Content Placeholder 2"/>
          <p:cNvSpPr>
            <a:spLocks noGrp="1"/>
          </p:cNvSpPr>
          <p:nvPr>
            <p:ph idx="1"/>
          </p:nvPr>
        </p:nvSpPr>
        <p:spPr>
          <a:xfrm>
            <a:off x="1519083" y="2153412"/>
            <a:ext cx="8804787" cy="4586601"/>
          </a:xfrm>
        </p:spPr>
        <p:txBody>
          <a:bodyPr>
            <a:normAutofit fontScale="85000" lnSpcReduction="10000"/>
          </a:bodyPr>
          <a:lstStyle/>
          <a:p>
            <a:r>
              <a:rPr lang="en-US" b="1" dirty="0"/>
              <a:t>Rethink Mental Illness</a:t>
            </a:r>
          </a:p>
          <a:p>
            <a:r>
              <a:rPr lang="en-US" dirty="0"/>
              <a:t>Support and advice for people living with mental illness.</a:t>
            </a:r>
          </a:p>
          <a:p>
            <a:r>
              <a:rPr lang="en-US" dirty="0"/>
              <a:t>Phone: 0300 5000 927 (Monday to Friday, 9.30am to 4pm)</a:t>
            </a:r>
          </a:p>
          <a:p>
            <a:r>
              <a:rPr lang="en-US" dirty="0"/>
              <a:t>Website: </a:t>
            </a:r>
            <a:r>
              <a:rPr lang="en-US" dirty="0">
                <a:hlinkClick r:id="rId2"/>
              </a:rPr>
              <a:t>www.rethink.org</a:t>
            </a:r>
            <a:endParaRPr lang="en-US" dirty="0"/>
          </a:p>
          <a:p>
            <a:r>
              <a:rPr lang="en-US" b="1" dirty="0"/>
              <a:t>Samaritans</a:t>
            </a:r>
          </a:p>
          <a:p>
            <a:r>
              <a:rPr lang="en-US" dirty="0"/>
              <a:t>Confidential support for people experiencing feelings of distress or despair.</a:t>
            </a:r>
          </a:p>
          <a:p>
            <a:r>
              <a:rPr lang="en-US" dirty="0"/>
              <a:t>Phone: 116 123 (free 24-hour helpline)</a:t>
            </a:r>
          </a:p>
          <a:p>
            <a:r>
              <a:rPr lang="en-US" dirty="0"/>
              <a:t>Website: </a:t>
            </a:r>
            <a:r>
              <a:rPr lang="en-US" dirty="0">
                <a:hlinkClick r:id="rId3"/>
              </a:rPr>
              <a:t>www.samaritans.org.uk</a:t>
            </a:r>
            <a:endParaRPr lang="en-US" dirty="0"/>
          </a:p>
          <a:p>
            <a:r>
              <a:rPr lang="en-US" b="1" dirty="0"/>
              <a:t>SANE</a:t>
            </a:r>
          </a:p>
          <a:p>
            <a:r>
              <a:rPr lang="en-US" dirty="0"/>
              <a:t>Emotional support, information and guidance for people affected by mental illness, their families and </a:t>
            </a:r>
            <a:r>
              <a:rPr lang="en-US" dirty="0" err="1"/>
              <a:t>carers</a:t>
            </a:r>
            <a:r>
              <a:rPr lang="en-US" dirty="0"/>
              <a:t>. </a:t>
            </a:r>
          </a:p>
          <a:p>
            <a:r>
              <a:rPr lang="en-US" dirty="0" err="1"/>
              <a:t>Textcare</a:t>
            </a:r>
            <a:r>
              <a:rPr lang="en-US" dirty="0"/>
              <a:t>: comfort and care via text message, sent when the person needs it most: </a:t>
            </a:r>
            <a:r>
              <a:rPr lang="en-US" dirty="0">
                <a:hlinkClick r:id="rId4"/>
              </a:rPr>
              <a:t>www.sane.org.uk/textcare</a:t>
            </a:r>
            <a:endParaRPr lang="en-US" dirty="0"/>
          </a:p>
          <a:p>
            <a:r>
              <a:rPr lang="en-US" dirty="0"/>
              <a:t>Peer support forum: </a:t>
            </a:r>
            <a:r>
              <a:rPr lang="en-US" dirty="0">
                <a:hlinkClick r:id="rId5"/>
              </a:rPr>
              <a:t>www.sane.org.uk/supportforum</a:t>
            </a:r>
            <a:endParaRPr lang="en-US" dirty="0"/>
          </a:p>
          <a:p>
            <a:r>
              <a:rPr lang="en-US" dirty="0"/>
              <a:t>Website: </a:t>
            </a:r>
            <a:r>
              <a:rPr lang="en-US" dirty="0">
                <a:hlinkClick r:id="rId6"/>
              </a:rPr>
              <a:t>www.sane.org.uk/support</a:t>
            </a:r>
            <a:endParaRPr lang="en-US" dirty="0"/>
          </a:p>
          <a:p>
            <a:endParaRPr lang="en-US" dirty="0"/>
          </a:p>
        </p:txBody>
      </p:sp>
    </p:spTree>
    <p:extLst>
      <p:ext uri="{BB962C8B-B14F-4D97-AF65-F5344CB8AC3E}">
        <p14:creationId xmlns:p14="http://schemas.microsoft.com/office/powerpoint/2010/main" val="8835448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links for support</a:t>
            </a:r>
            <a:endParaRPr lang="en-US" dirty="0"/>
          </a:p>
        </p:txBody>
      </p:sp>
      <p:sp>
        <p:nvSpPr>
          <p:cNvPr id="3" name="Content Placeholder 2"/>
          <p:cNvSpPr>
            <a:spLocks noGrp="1"/>
          </p:cNvSpPr>
          <p:nvPr>
            <p:ph idx="1"/>
          </p:nvPr>
        </p:nvSpPr>
        <p:spPr/>
        <p:txBody>
          <a:bodyPr>
            <a:normAutofit fontScale="92500" lnSpcReduction="20000"/>
          </a:bodyPr>
          <a:lstStyle/>
          <a:p>
            <a:r>
              <a:rPr lang="en-US" b="1" dirty="0"/>
              <a:t>OCD UK</a:t>
            </a:r>
          </a:p>
          <a:p>
            <a:r>
              <a:rPr lang="en-US" dirty="0"/>
              <a:t>A charity run by people with OCD, for people with OCD. Includes facts, news and treatments.</a:t>
            </a:r>
          </a:p>
          <a:p>
            <a:r>
              <a:rPr lang="en-US" dirty="0"/>
              <a:t>Phone: 0333 212 7890 (Monday to Friday, 9am to 5pm)</a:t>
            </a:r>
          </a:p>
          <a:p>
            <a:r>
              <a:rPr lang="en-US" dirty="0"/>
              <a:t>Website: </a:t>
            </a:r>
            <a:r>
              <a:rPr lang="en-US" dirty="0">
                <a:hlinkClick r:id="rId2"/>
              </a:rPr>
              <a:t>www.ocduk.org</a:t>
            </a:r>
            <a:endParaRPr lang="en-US" dirty="0"/>
          </a:p>
          <a:p>
            <a:r>
              <a:rPr lang="en-US" b="1" dirty="0"/>
              <a:t>PAPYRUS</a:t>
            </a:r>
          </a:p>
          <a:p>
            <a:r>
              <a:rPr lang="en-US" dirty="0"/>
              <a:t>Young suicide prevention society.</a:t>
            </a:r>
          </a:p>
          <a:p>
            <a:r>
              <a:rPr lang="en-US" dirty="0"/>
              <a:t>Phone: </a:t>
            </a:r>
            <a:r>
              <a:rPr lang="en-US" dirty="0" err="1"/>
              <a:t>HOPElineUK</a:t>
            </a:r>
            <a:r>
              <a:rPr lang="en-US" dirty="0"/>
              <a:t> 0800 068 4141 (Monday to Friday, 10am to 5pm and 7pm to 10pm, and 2pm to 5pm on weekends)</a:t>
            </a:r>
          </a:p>
          <a:p>
            <a:r>
              <a:rPr lang="en-US" dirty="0"/>
              <a:t>Website: </a:t>
            </a:r>
            <a:r>
              <a:rPr lang="en-US" dirty="0">
                <a:hlinkClick r:id="rId3"/>
              </a:rPr>
              <a:t>www.papyrus-uk.org</a:t>
            </a:r>
            <a:endParaRPr lang="en-US" dirty="0"/>
          </a:p>
          <a:p>
            <a:endParaRPr lang="en-US" dirty="0"/>
          </a:p>
        </p:txBody>
      </p:sp>
    </p:spTree>
    <p:extLst>
      <p:ext uri="{BB962C8B-B14F-4D97-AF65-F5344CB8AC3E}">
        <p14:creationId xmlns:p14="http://schemas.microsoft.com/office/powerpoint/2010/main" val="20366443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p:txBody>
          <a:bodyPr/>
          <a:lstStyle/>
          <a:p>
            <a:r>
              <a:rPr lang="en-US" dirty="0" smtClean="0"/>
              <a:t>What will this session be about?</a:t>
            </a:r>
          </a:p>
          <a:p>
            <a:r>
              <a:rPr lang="en-US" dirty="0" smtClean="0"/>
              <a:t>I am going to discuss what anxiety and depression is, what it is not, and some coping mechanisms to help.</a:t>
            </a:r>
          </a:p>
          <a:p>
            <a:r>
              <a:rPr lang="en-US" dirty="0" smtClean="0"/>
              <a:t> If anyone feels uncomfortable, you can leave at any time and if you want to rejoin, the team will let you back in.</a:t>
            </a:r>
          </a:p>
          <a:p>
            <a:r>
              <a:rPr lang="en-US" dirty="0" smtClean="0"/>
              <a:t>My contact details will be available at the end and some links for mental health support will also be provided.</a:t>
            </a:r>
            <a:endParaRPr lang="en-US" dirty="0"/>
          </a:p>
        </p:txBody>
      </p:sp>
      <p:pic>
        <p:nvPicPr>
          <p:cNvPr id="4" name="Picture 3"/>
          <p:cNvPicPr>
            <a:picLocks noChangeAspect="1"/>
          </p:cNvPicPr>
          <p:nvPr/>
        </p:nvPicPr>
        <p:blipFill>
          <a:blip r:embed="rId2"/>
          <a:stretch>
            <a:fillRect/>
          </a:stretch>
        </p:blipFill>
        <p:spPr>
          <a:xfrm>
            <a:off x="0" y="5304083"/>
            <a:ext cx="3280492" cy="1553917"/>
          </a:xfrm>
          <a:prstGeom prst="rect">
            <a:avLst/>
          </a:prstGeom>
        </p:spPr>
      </p:pic>
    </p:spTree>
    <p:extLst>
      <p:ext uri="{BB962C8B-B14F-4D97-AF65-F5344CB8AC3E}">
        <p14:creationId xmlns:p14="http://schemas.microsoft.com/office/powerpoint/2010/main" val="13982041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5381" y="2705001"/>
            <a:ext cx="7729728" cy="1188720"/>
          </a:xfrm>
        </p:spPr>
        <p:txBody>
          <a:bodyPr/>
          <a:lstStyle/>
          <a:p>
            <a:r>
              <a:rPr lang="en-US" dirty="0" smtClean="0"/>
              <a:t>Thanks for listening! </a:t>
            </a:r>
            <a:r>
              <a:rPr lang="en-US" dirty="0" smtClean="0">
                <a:sym typeface="Wingdings"/>
              </a:rPr>
              <a:t></a:t>
            </a:r>
            <a:endParaRPr lang="en-US" dirty="0"/>
          </a:p>
        </p:txBody>
      </p:sp>
      <p:pic>
        <p:nvPicPr>
          <p:cNvPr id="4" name="Picture 3"/>
          <p:cNvPicPr>
            <a:picLocks noChangeAspect="1"/>
          </p:cNvPicPr>
          <p:nvPr/>
        </p:nvPicPr>
        <p:blipFill>
          <a:blip r:embed="rId2"/>
          <a:stretch>
            <a:fillRect/>
          </a:stretch>
        </p:blipFill>
        <p:spPr>
          <a:xfrm>
            <a:off x="0" y="5304083"/>
            <a:ext cx="3280492" cy="1553917"/>
          </a:xfrm>
          <a:prstGeom prst="rect">
            <a:avLst/>
          </a:prstGeom>
        </p:spPr>
      </p:pic>
    </p:spTree>
    <p:extLst>
      <p:ext uri="{BB962C8B-B14F-4D97-AF65-F5344CB8AC3E}">
        <p14:creationId xmlns:p14="http://schemas.microsoft.com/office/powerpoint/2010/main" val="1139085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p:txBody>
          <a:bodyPr/>
          <a:lstStyle/>
          <a:p>
            <a:r>
              <a:rPr lang="en-US" dirty="0" smtClean="0"/>
              <a:t>Who am I?</a:t>
            </a:r>
          </a:p>
          <a:p>
            <a:r>
              <a:rPr lang="en-US" dirty="0" smtClean="0"/>
              <a:t>I am an assistant psychologist with a postgraduate degree in clinical and health psychology and an undergraduate in psychology.</a:t>
            </a:r>
          </a:p>
          <a:p>
            <a:r>
              <a:rPr lang="en-US" dirty="0" smtClean="0"/>
              <a:t>I have over two years experience working one to one with clients that have a diverse range of mental health issues.</a:t>
            </a:r>
          </a:p>
          <a:p>
            <a:r>
              <a:rPr lang="en-US" dirty="0" smtClean="0"/>
              <a:t>Recent membership with the </a:t>
            </a:r>
            <a:r>
              <a:rPr lang="en-US" dirty="0"/>
              <a:t>B</a:t>
            </a:r>
            <a:r>
              <a:rPr lang="en-US" dirty="0" smtClean="0"/>
              <a:t>ritish Psychological </a:t>
            </a:r>
            <a:r>
              <a:rPr lang="en-US" dirty="0"/>
              <a:t>S</a:t>
            </a:r>
            <a:r>
              <a:rPr lang="en-US" dirty="0" smtClean="0"/>
              <a:t>ociety </a:t>
            </a:r>
          </a:p>
        </p:txBody>
      </p:sp>
      <p:pic>
        <p:nvPicPr>
          <p:cNvPr id="4" name="Picture 3"/>
          <p:cNvPicPr>
            <a:picLocks noChangeAspect="1"/>
          </p:cNvPicPr>
          <p:nvPr/>
        </p:nvPicPr>
        <p:blipFill>
          <a:blip r:embed="rId2"/>
          <a:stretch>
            <a:fillRect/>
          </a:stretch>
        </p:blipFill>
        <p:spPr>
          <a:xfrm>
            <a:off x="0" y="5304083"/>
            <a:ext cx="3280492" cy="1553917"/>
          </a:xfrm>
          <a:prstGeom prst="rect">
            <a:avLst/>
          </a:prstGeom>
        </p:spPr>
      </p:pic>
    </p:spTree>
    <p:extLst>
      <p:ext uri="{BB962C8B-B14F-4D97-AF65-F5344CB8AC3E}">
        <p14:creationId xmlns:p14="http://schemas.microsoft.com/office/powerpoint/2010/main" val="279465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wHAT</a:t>
            </a:r>
            <a:r>
              <a:rPr lang="en-US" dirty="0" smtClean="0"/>
              <a:t> IS ANXIETY?</a:t>
            </a:r>
            <a:endParaRPr lang="en-US" dirty="0"/>
          </a:p>
        </p:txBody>
      </p:sp>
      <p:sp>
        <p:nvSpPr>
          <p:cNvPr id="3" name="Content Placeholder 2"/>
          <p:cNvSpPr>
            <a:spLocks noGrp="1"/>
          </p:cNvSpPr>
          <p:nvPr>
            <p:ph idx="1"/>
          </p:nvPr>
        </p:nvSpPr>
        <p:spPr/>
        <p:txBody>
          <a:bodyPr/>
          <a:lstStyle/>
          <a:p>
            <a:r>
              <a:rPr lang="en-US" dirty="0" smtClean="0"/>
              <a:t>Anxiety is … very normal!</a:t>
            </a:r>
          </a:p>
          <a:p>
            <a:r>
              <a:rPr lang="en-US" dirty="0" smtClean="0"/>
              <a:t>However large amounts can be unhelpful and discomforting.</a:t>
            </a:r>
          </a:p>
          <a:p>
            <a:r>
              <a:rPr lang="en-US" dirty="0" smtClean="0"/>
              <a:t>The bodily response to stress.</a:t>
            </a:r>
          </a:p>
          <a:p>
            <a:r>
              <a:rPr lang="en-US" dirty="0" smtClean="0"/>
              <a:t>It stems from an evolutionary background.</a:t>
            </a:r>
            <a:endParaRPr lang="en-US" dirty="0"/>
          </a:p>
        </p:txBody>
      </p:sp>
      <p:pic>
        <p:nvPicPr>
          <p:cNvPr id="4" name="Picture 3"/>
          <p:cNvPicPr>
            <a:picLocks noChangeAspect="1"/>
          </p:cNvPicPr>
          <p:nvPr/>
        </p:nvPicPr>
        <p:blipFill>
          <a:blip r:embed="rId2"/>
          <a:stretch>
            <a:fillRect/>
          </a:stretch>
        </p:blipFill>
        <p:spPr>
          <a:xfrm>
            <a:off x="0" y="5304083"/>
            <a:ext cx="3280492" cy="1553917"/>
          </a:xfrm>
          <a:prstGeom prst="rect">
            <a:avLst/>
          </a:prstGeom>
        </p:spPr>
      </p:pic>
    </p:spTree>
    <p:extLst>
      <p:ext uri="{BB962C8B-B14F-4D97-AF65-F5344CB8AC3E}">
        <p14:creationId xmlns:p14="http://schemas.microsoft.com/office/powerpoint/2010/main" val="951641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anxiety?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Immediate Symptoms:</a:t>
            </a:r>
          </a:p>
          <a:p>
            <a:r>
              <a:rPr lang="en-US" dirty="0"/>
              <a:t>Feeling nervous, restless or tense.</a:t>
            </a:r>
          </a:p>
          <a:p>
            <a:r>
              <a:rPr lang="en-US" dirty="0"/>
              <a:t>Having a sense of impending danger, </a:t>
            </a:r>
            <a:r>
              <a:rPr lang="en-US" b="1" dirty="0"/>
              <a:t>panic</a:t>
            </a:r>
            <a:r>
              <a:rPr lang="en-US" dirty="0"/>
              <a:t> or doom.</a:t>
            </a:r>
          </a:p>
          <a:p>
            <a:r>
              <a:rPr lang="en-US" dirty="0"/>
              <a:t>Having an increased heart rate.</a:t>
            </a:r>
          </a:p>
          <a:p>
            <a:r>
              <a:rPr lang="en-US" dirty="0"/>
              <a:t>Breathing rapidly (</a:t>
            </a:r>
            <a:r>
              <a:rPr lang="en-US" b="1" dirty="0"/>
              <a:t>hyperventilation</a:t>
            </a:r>
            <a:r>
              <a:rPr lang="en-US" dirty="0"/>
              <a:t>)</a:t>
            </a:r>
          </a:p>
          <a:p>
            <a:r>
              <a:rPr lang="en-US" b="1" dirty="0"/>
              <a:t>Sweating</a:t>
            </a:r>
            <a:r>
              <a:rPr lang="en-US" dirty="0"/>
              <a:t>.</a:t>
            </a:r>
          </a:p>
          <a:p>
            <a:r>
              <a:rPr lang="en-US" dirty="0"/>
              <a:t>Trembling.</a:t>
            </a:r>
          </a:p>
          <a:p>
            <a:r>
              <a:rPr lang="en-US" dirty="0"/>
              <a:t>Feeling weak or tired.</a:t>
            </a:r>
          </a:p>
          <a:p>
            <a:r>
              <a:rPr lang="en-US" dirty="0"/>
              <a:t>Trouble concentrating or thinking about anything other than the present worry.</a:t>
            </a:r>
          </a:p>
          <a:p>
            <a:endParaRPr lang="en-US" dirty="0"/>
          </a:p>
        </p:txBody>
      </p:sp>
    </p:spTree>
    <p:extLst>
      <p:ext uri="{BB962C8B-B14F-4D97-AF65-F5344CB8AC3E}">
        <p14:creationId xmlns:p14="http://schemas.microsoft.com/office/powerpoint/2010/main" val="1883834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anxiety?</a:t>
            </a:r>
            <a:endParaRPr lang="en-US" dirty="0"/>
          </a:p>
        </p:txBody>
      </p:sp>
      <p:sp>
        <p:nvSpPr>
          <p:cNvPr id="3" name="Content Placeholder 2"/>
          <p:cNvSpPr>
            <a:spLocks noGrp="1"/>
          </p:cNvSpPr>
          <p:nvPr>
            <p:ph idx="1"/>
          </p:nvPr>
        </p:nvSpPr>
        <p:spPr/>
        <p:txBody>
          <a:bodyPr/>
          <a:lstStyle/>
          <a:p>
            <a:r>
              <a:rPr lang="en-US" dirty="0" smtClean="0"/>
              <a:t>Other signs: </a:t>
            </a:r>
          </a:p>
          <a:p>
            <a:r>
              <a:rPr lang="en-US" dirty="0" smtClean="0"/>
              <a:t>Loss of sleep/difficulty getting to sleep</a:t>
            </a:r>
          </a:p>
          <a:p>
            <a:r>
              <a:rPr lang="en-US" dirty="0" smtClean="0"/>
              <a:t>Lack of appetite </a:t>
            </a:r>
          </a:p>
          <a:p>
            <a:r>
              <a:rPr lang="en-US" dirty="0" smtClean="0"/>
              <a:t>Hypertension</a:t>
            </a:r>
          </a:p>
          <a:p>
            <a:r>
              <a:rPr lang="en-US" dirty="0" smtClean="0"/>
              <a:t>Tension in muscles, back pain, chest pain</a:t>
            </a:r>
          </a:p>
          <a:p>
            <a:r>
              <a:rPr lang="en-US" dirty="0" smtClean="0"/>
              <a:t>Hypervigilant/ “jumpy”</a:t>
            </a:r>
          </a:p>
          <a:p>
            <a:r>
              <a:rPr lang="en-US" dirty="0" smtClean="0"/>
              <a:t>Avoiding situations that provoke anxiety</a:t>
            </a:r>
          </a:p>
          <a:p>
            <a:endParaRPr lang="en-US" dirty="0"/>
          </a:p>
        </p:txBody>
      </p:sp>
    </p:spTree>
    <p:extLst>
      <p:ext uri="{BB962C8B-B14F-4D97-AF65-F5344CB8AC3E}">
        <p14:creationId xmlns:p14="http://schemas.microsoft.com/office/powerpoint/2010/main" val="832870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anxiety?</a:t>
            </a:r>
            <a:endParaRPr lang="en-US" dirty="0"/>
          </a:p>
        </p:txBody>
      </p:sp>
      <p:sp>
        <p:nvSpPr>
          <p:cNvPr id="3" name="Content Placeholder 2"/>
          <p:cNvSpPr>
            <a:spLocks noGrp="1"/>
          </p:cNvSpPr>
          <p:nvPr>
            <p:ph idx="1"/>
          </p:nvPr>
        </p:nvSpPr>
        <p:spPr/>
        <p:txBody>
          <a:bodyPr/>
          <a:lstStyle/>
          <a:p>
            <a:r>
              <a:rPr lang="en-US" dirty="0" smtClean="0"/>
              <a:t>It can be a variety of different forms of symptoms in different people</a:t>
            </a:r>
          </a:p>
          <a:p>
            <a:r>
              <a:rPr lang="en-US" dirty="0" smtClean="0"/>
              <a:t>But…It is manageable! </a:t>
            </a:r>
          </a:p>
          <a:p>
            <a:r>
              <a:rPr lang="en-US" dirty="0" smtClean="0"/>
              <a:t>Anxiety is not a sign of weakness or illness, it is simply the mind being “protective”.</a:t>
            </a:r>
          </a:p>
          <a:p>
            <a:endParaRPr lang="en-US" dirty="0"/>
          </a:p>
        </p:txBody>
      </p:sp>
      <p:pic>
        <p:nvPicPr>
          <p:cNvPr id="4" name="Picture 3"/>
          <p:cNvPicPr>
            <a:picLocks noChangeAspect="1"/>
          </p:cNvPicPr>
          <p:nvPr/>
        </p:nvPicPr>
        <p:blipFill>
          <a:blip r:embed="rId2"/>
          <a:stretch>
            <a:fillRect/>
          </a:stretch>
        </p:blipFill>
        <p:spPr>
          <a:xfrm>
            <a:off x="0" y="5304083"/>
            <a:ext cx="3280492" cy="1553917"/>
          </a:xfrm>
          <a:prstGeom prst="rect">
            <a:avLst/>
          </a:prstGeom>
        </p:spPr>
      </p:pic>
    </p:spTree>
    <p:extLst>
      <p:ext uri="{BB962C8B-B14F-4D97-AF65-F5344CB8AC3E}">
        <p14:creationId xmlns:p14="http://schemas.microsoft.com/office/powerpoint/2010/main" val="557995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manage anxiety</a:t>
            </a:r>
            <a:endParaRPr lang="en-US" dirty="0"/>
          </a:p>
        </p:txBody>
      </p:sp>
      <p:sp>
        <p:nvSpPr>
          <p:cNvPr id="3" name="Content Placeholder 2"/>
          <p:cNvSpPr>
            <a:spLocks noGrp="1"/>
          </p:cNvSpPr>
          <p:nvPr>
            <p:ph idx="1"/>
          </p:nvPr>
        </p:nvSpPr>
        <p:spPr/>
        <p:txBody>
          <a:bodyPr/>
          <a:lstStyle/>
          <a:p>
            <a:r>
              <a:rPr lang="en-US" dirty="0" smtClean="0"/>
              <a:t>Daily Meditation</a:t>
            </a:r>
          </a:p>
          <a:p>
            <a:r>
              <a:rPr lang="en-US" dirty="0" smtClean="0"/>
              <a:t>Mindfulness and Relaxation</a:t>
            </a:r>
          </a:p>
          <a:p>
            <a:r>
              <a:rPr lang="en-US" dirty="0" smtClean="0"/>
              <a:t>Time out of the usual routine for self care (getting outside, exercising, working on the self)</a:t>
            </a:r>
          </a:p>
          <a:p>
            <a:r>
              <a:rPr lang="en-US" dirty="0" smtClean="0"/>
              <a:t>Good herbal medication for anxiety and sleep: Melatonin, 5HTP (Holland and Barrett)</a:t>
            </a:r>
          </a:p>
          <a:p>
            <a:r>
              <a:rPr lang="en-US" dirty="0" smtClean="0"/>
              <a:t>Breathing practice and learning how to focus the mind away from negative thoughts.</a:t>
            </a:r>
            <a:endParaRPr lang="en-US" dirty="0"/>
          </a:p>
        </p:txBody>
      </p:sp>
    </p:spTree>
    <p:extLst>
      <p:ext uri="{BB962C8B-B14F-4D97-AF65-F5344CB8AC3E}">
        <p14:creationId xmlns:p14="http://schemas.microsoft.com/office/powerpoint/2010/main" val="326445761"/>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6525</TotalTime>
  <Words>2399</Words>
  <Application>Microsoft Macintosh PowerPoint</Application>
  <PresentationFormat>Widescreen</PresentationFormat>
  <Paragraphs>219</Paragraphs>
  <Slides>30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Calibri</vt:lpstr>
      <vt:lpstr>Gill Sans MT</vt:lpstr>
      <vt:lpstr>Wingdings</vt:lpstr>
      <vt:lpstr>Arial</vt:lpstr>
      <vt:lpstr>Parcel</vt:lpstr>
      <vt:lpstr>The presentation will begin shortly…</vt:lpstr>
      <vt:lpstr>Information on anxiety and depression</vt:lpstr>
      <vt:lpstr>Introductions:</vt:lpstr>
      <vt:lpstr>Introductions:</vt:lpstr>
      <vt:lpstr>wHAT IS ANXIETY?</vt:lpstr>
      <vt:lpstr>What is anxiety?</vt:lpstr>
      <vt:lpstr>What is anxiety?</vt:lpstr>
      <vt:lpstr>What is anxiety?</vt:lpstr>
      <vt:lpstr>How to manage anxiety</vt:lpstr>
      <vt:lpstr>Therapies that can help</vt:lpstr>
      <vt:lpstr>What I can offer:</vt:lpstr>
      <vt:lpstr>What is depression?</vt:lpstr>
      <vt:lpstr>What is depression?</vt:lpstr>
      <vt:lpstr>What is depression</vt:lpstr>
      <vt:lpstr>How to treat depression from a biomedical perspective </vt:lpstr>
      <vt:lpstr>How to treat depression from a psychological perspective:</vt:lpstr>
      <vt:lpstr>Complimentary factors for helping with depression</vt:lpstr>
      <vt:lpstr>What I can offer:</vt:lpstr>
      <vt:lpstr>An example of a formulation</vt:lpstr>
      <vt:lpstr>What is a formulation?</vt:lpstr>
      <vt:lpstr>Presenting issues</vt:lpstr>
      <vt:lpstr>Predisposing factors</vt:lpstr>
      <vt:lpstr>PowerPoint Presentation</vt:lpstr>
      <vt:lpstr>DISCUSSION</vt:lpstr>
      <vt:lpstr>Any questions?</vt:lpstr>
      <vt:lpstr>Some links for support:</vt:lpstr>
      <vt:lpstr>Some links for support</vt:lpstr>
      <vt:lpstr>Some links for support</vt:lpstr>
      <vt:lpstr>Some links for support</vt:lpstr>
      <vt:lpstr>Thanks for listening! </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presentation will begin shortly…</dc:title>
  <dc:creator>Beth Garner</dc:creator>
  <cp:lastModifiedBy>Beth Garner</cp:lastModifiedBy>
  <cp:revision>8</cp:revision>
  <dcterms:created xsi:type="dcterms:W3CDTF">2020-11-26T22:54:23Z</dcterms:created>
  <dcterms:modified xsi:type="dcterms:W3CDTF">2020-12-01T11:40:06Z</dcterms:modified>
</cp:coreProperties>
</file>